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2" d="100"/>
          <a:sy n="122" d="100"/>
        </p:scale>
        <p:origin x="-1144"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75500209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greatergood.berkeley.edu/article/item/how_to_help_kids_overcome_fear_of_failur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www.educationworld.com/a_curr/columnists/davies/davies006.shtml"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greatergood.berkeley.edu/article/item/how_to_help_kids_overcome_fear_of_failure"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u="sng">
                <a:solidFill>
                  <a:schemeClr val="accent5"/>
                </a:solidFill>
                <a:hlinkClick r:id="rId3"/>
              </a:rPr>
              <a:t>http://greatergood.berkeley.edu/article/item/how_to_help_kids_overcome_fear_of_failure</a:t>
            </a:r>
          </a:p>
          <a:p>
            <a:pPr lvl="0" rtl="0">
              <a:lnSpc>
                <a:spcPct val="115000"/>
              </a:lnSpc>
              <a:spcBef>
                <a:spcPts val="0"/>
              </a:spcBef>
              <a:spcAft>
                <a:spcPts val="1600"/>
              </a:spcAft>
              <a:buNone/>
            </a:pPr>
            <a:endParaRPr/>
          </a:p>
          <a:p>
            <a:pPr lvl="0" rtl="0">
              <a:lnSpc>
                <a:spcPct val="115000"/>
              </a:lnSpc>
              <a:spcBef>
                <a:spcPts val="0"/>
              </a:spcBef>
              <a:spcAft>
                <a:spcPts val="1600"/>
              </a:spcAft>
              <a:buNone/>
            </a:pPr>
            <a:endParaRPr/>
          </a:p>
          <a:p>
            <a:pPr lvl="0">
              <a:spcBef>
                <a:spcPts val="0"/>
              </a:spcBef>
              <a:buNone/>
            </a:pPr>
            <a:endParaRPr/>
          </a:p>
          <a:p>
            <a:pPr lvl="0">
              <a:spcBef>
                <a:spcPts val="0"/>
              </a:spcBef>
              <a:buNone/>
            </a:pPr>
            <a:endParaRPr/>
          </a:p>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 u="sng">
                <a:solidFill>
                  <a:schemeClr val="hlink"/>
                </a:solidFill>
                <a:hlinkClick r:id="rId3"/>
              </a:rPr>
              <a:t>http://www.educationworld.com/a_curr/columnists/davies/davies006.shtml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u="sng" dirty="0">
                <a:solidFill>
                  <a:schemeClr val="accent5"/>
                </a:solidFill>
                <a:hlinkClick r:id="rId3"/>
              </a:rPr>
              <a:t>http://greatergood.berkeley.edu/article/item/how_to_help_kids_overcome_fear_of_failure</a:t>
            </a:r>
          </a:p>
          <a:p>
            <a:pPr lvl="0">
              <a:lnSpc>
                <a:spcPct val="115000"/>
              </a:lnSpc>
              <a:spcBef>
                <a:spcPts val="0"/>
              </a:spcBef>
              <a:spcAft>
                <a:spcPts val="160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 name="Shape 7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dirty="0">
              <a:highlight>
                <a:srgbClr val="FFFFFF"/>
              </a:highlight>
            </a:endParaRPr>
          </a:p>
          <a:p>
            <a:pPr lvl="0">
              <a:spcBef>
                <a:spcPts val="0"/>
              </a:spcBef>
              <a:buNone/>
            </a:pPr>
            <a:r>
              <a:rPr lang="en" dirty="0"/>
              <a:t>McInerney, D. M. (2013). </a:t>
            </a:r>
            <a:r>
              <a:rPr lang="en" i="1" dirty="0"/>
              <a:t>Educational Psychology: Constructing Learning</a:t>
            </a:r>
            <a:r>
              <a:rPr lang="en" dirty="0"/>
              <a:t> (6th ed.).(pp. 242). Frenchs Forest, NSW: Pearson Higher Education AU. </a:t>
            </a:r>
          </a:p>
          <a:p>
            <a:pPr lvl="0">
              <a:spcBef>
                <a:spcPts val="0"/>
              </a:spcBef>
              <a:buNone/>
            </a:pPr>
            <a:r>
              <a:rPr lang="en" sz="1050" dirty="0">
                <a:solidFill>
                  <a:srgbClr val="494949"/>
                </a:solidFill>
                <a:highlight>
                  <a:srgbClr val="FFFFFF"/>
                </a:highlight>
              </a:rPr>
              <a:t> </a:t>
            </a:r>
          </a:p>
          <a:p>
            <a:pPr lvl="0">
              <a:spcBef>
                <a:spcPts val="0"/>
              </a:spcBef>
              <a:buNone/>
            </a:pPr>
            <a:r>
              <a:rPr lang="en" dirty="0"/>
              <a:t>Washor, E., &amp; Mojkowski, C. (2014, April 25). Student Disengagement: It's Deeper than You Think. Retrieved November 08, 2016, from http://www.edweek.org/ew/articles/2014/05/01/kappan_washor.html </a:t>
            </a:r>
          </a:p>
          <a:p>
            <a:pPr lvl="0" rtl="0">
              <a:spcBef>
                <a:spcPts val="0"/>
              </a:spcBef>
              <a:buNone/>
            </a:pPr>
            <a:endParaRPr sz="1050" dirty="0">
              <a:solidFill>
                <a:srgbClr val="494949"/>
              </a:solidFill>
              <a:highlight>
                <a:srgbClr val="FFFFFF"/>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lang="e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a:p>
            <a:pPr lvl="0">
              <a:spcBef>
                <a:spcPts val="0"/>
              </a:spcBef>
              <a:buNone/>
            </a:pPr>
            <a:r>
              <a:rPr lang="en" dirty="0"/>
              <a:t>[Sprouts]. ( 25 April 2016). </a:t>
            </a:r>
            <a:r>
              <a:rPr lang="en" i="1" dirty="0"/>
              <a:t>Growth Mindset vs. Fixed Mindset</a:t>
            </a:r>
            <a:r>
              <a:rPr lang="en" dirty="0"/>
              <a:t>. [Video File]. Retrieved from https://youtu.be/KUWn_TJTrnU. </a:t>
            </a:r>
          </a:p>
          <a:p>
            <a:pPr lvl="0">
              <a:spcBef>
                <a:spcPts val="0"/>
              </a:spcBef>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dirty="0"/>
          </a:p>
          <a:p>
            <a:pPr lvl="0">
              <a:spcBef>
                <a:spcPts val="0"/>
              </a:spcBef>
              <a:buNone/>
            </a:pPr>
            <a:endParaRPr dirty="0"/>
          </a:p>
          <a:p>
            <a:pPr lvl="0" rtl="0">
              <a:spcBef>
                <a:spcPts val="0"/>
              </a:spcBef>
              <a:buNone/>
            </a:pPr>
            <a:r>
              <a:rPr lang="en" dirty="0"/>
              <a:t>[Sentis]. (6 November 2012). </a:t>
            </a:r>
            <a:r>
              <a:rPr lang="en" i="1" dirty="0"/>
              <a:t>Neuroplasticity</a:t>
            </a:r>
            <a:r>
              <a:rPr lang="en" dirty="0"/>
              <a:t>. [Video File]. Retrieved from https://youtu.be/ELpfYCZa87g.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lang="e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flipH="1">
            <a:off x="8246400" y="4245925"/>
            <a:ext cx="897599" cy="897599"/>
          </a:xfrm>
          <a:prstGeom prst="rtTriangle">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11" name="Shape 11"/>
          <p:cNvSpPr/>
          <p:nvPr/>
        </p:nvSpPr>
        <p:spPr>
          <a:xfrm flipH="1">
            <a:off x="8246400" y="4245875"/>
            <a:ext cx="897599" cy="897599"/>
          </a:xfrm>
          <a:prstGeom prst="round1Rect">
            <a:avLst>
              <a:gd name="adj" fmla="val 16667"/>
            </a:avLst>
          </a:prstGeom>
          <a:solidFill>
            <a:schemeClr val="lt1">
              <a:alpha val="68080"/>
            </a:schemeClr>
          </a:solidFill>
          <a:ln>
            <a:noFill/>
          </a:ln>
        </p:spPr>
        <p:txBody>
          <a:bodyPr lIns="91425" tIns="91425" rIns="91425" bIns="91425" anchor="ctr" anchorCtr="0">
            <a:noAutofit/>
          </a:bodyPr>
          <a:lstStyle/>
          <a:p>
            <a:pPr lvl="0">
              <a:spcBef>
                <a:spcPts val="0"/>
              </a:spcBef>
              <a:buNone/>
            </a:pPr>
            <a:endParaRPr/>
          </a:p>
        </p:txBody>
      </p:sp>
      <p:sp>
        <p:nvSpPr>
          <p:cNvPr id="12" name="Shape 12"/>
          <p:cNvSpPr txBox="1">
            <a:spLocks noGrp="1"/>
          </p:cNvSpPr>
          <p:nvPr>
            <p:ph type="ctrTitle"/>
          </p:nvPr>
        </p:nvSpPr>
        <p:spPr>
          <a:xfrm>
            <a:off x="390525" y="1819275"/>
            <a:ext cx="8222100" cy="933599"/>
          </a:xfrm>
          <a:prstGeom prst="rect">
            <a:avLst/>
          </a:prstGeom>
        </p:spPr>
        <p:txBody>
          <a:bodyPr lIns="91425" tIns="91425" rIns="91425" bIns="91425" anchor="b"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13" name="Shape 13"/>
          <p:cNvSpPr txBox="1">
            <a:spLocks noGrp="1"/>
          </p:cNvSpPr>
          <p:nvPr>
            <p:ph type="subTitle" idx="1"/>
          </p:nvPr>
        </p:nvSpPr>
        <p:spPr>
          <a:xfrm>
            <a:off x="390525" y="2789130"/>
            <a:ext cx="8222100" cy="432899"/>
          </a:xfrm>
          <a:prstGeom prst="rect">
            <a:avLst/>
          </a:prstGeom>
        </p:spPr>
        <p:txBody>
          <a:bodyPr lIns="91425" tIns="91425" rIns="91425" bIns="91425" anchor="t" anchorCtr="0"/>
          <a:lstStyle>
            <a:lvl1pPr lvl="0" rtl="0">
              <a:lnSpc>
                <a:spcPct val="100000"/>
              </a:lnSpc>
              <a:spcBef>
                <a:spcPts val="0"/>
              </a:spcBef>
              <a:spcAft>
                <a:spcPts val="0"/>
              </a:spcAft>
              <a:buClr>
                <a:schemeClr val="lt1"/>
              </a:buClr>
              <a:buNone/>
              <a:defRPr>
                <a:solidFill>
                  <a:schemeClr val="lt1"/>
                </a:solidFill>
              </a:defRPr>
            </a:lvl1pPr>
            <a:lvl2pPr lvl="1" rtl="0">
              <a:lnSpc>
                <a:spcPct val="100000"/>
              </a:lnSpc>
              <a:spcBef>
                <a:spcPts val="0"/>
              </a:spcBef>
              <a:spcAft>
                <a:spcPts val="0"/>
              </a:spcAft>
              <a:buClr>
                <a:schemeClr val="lt1"/>
              </a:buClr>
              <a:buSzPct val="100000"/>
              <a:buNone/>
              <a:defRPr sz="1800">
                <a:solidFill>
                  <a:schemeClr val="lt1"/>
                </a:solidFill>
              </a:defRPr>
            </a:lvl2pPr>
            <a:lvl3pPr lvl="2" rtl="0">
              <a:lnSpc>
                <a:spcPct val="100000"/>
              </a:lnSpc>
              <a:spcBef>
                <a:spcPts val="0"/>
              </a:spcBef>
              <a:spcAft>
                <a:spcPts val="0"/>
              </a:spcAft>
              <a:buClr>
                <a:schemeClr val="lt1"/>
              </a:buClr>
              <a:buSzPct val="100000"/>
              <a:buNone/>
              <a:defRPr sz="1800">
                <a:solidFill>
                  <a:schemeClr val="lt1"/>
                </a:solidFill>
              </a:defRPr>
            </a:lvl3pPr>
            <a:lvl4pPr lvl="3" rtl="0">
              <a:lnSpc>
                <a:spcPct val="100000"/>
              </a:lnSpc>
              <a:spcBef>
                <a:spcPts val="0"/>
              </a:spcBef>
              <a:spcAft>
                <a:spcPts val="0"/>
              </a:spcAft>
              <a:buClr>
                <a:schemeClr val="lt1"/>
              </a:buClr>
              <a:buSzPct val="100000"/>
              <a:buNone/>
              <a:defRPr sz="1800">
                <a:solidFill>
                  <a:schemeClr val="lt1"/>
                </a:solidFill>
              </a:defRPr>
            </a:lvl4pPr>
            <a:lvl5pPr lvl="4" rtl="0">
              <a:lnSpc>
                <a:spcPct val="100000"/>
              </a:lnSpc>
              <a:spcBef>
                <a:spcPts val="0"/>
              </a:spcBef>
              <a:spcAft>
                <a:spcPts val="0"/>
              </a:spcAft>
              <a:buClr>
                <a:schemeClr val="lt1"/>
              </a:buClr>
              <a:buSzPct val="100000"/>
              <a:buNone/>
              <a:defRPr sz="1800">
                <a:solidFill>
                  <a:schemeClr val="lt1"/>
                </a:solidFill>
              </a:defRPr>
            </a:lvl5pPr>
            <a:lvl6pPr lvl="5" rtl="0">
              <a:lnSpc>
                <a:spcPct val="100000"/>
              </a:lnSpc>
              <a:spcBef>
                <a:spcPts val="0"/>
              </a:spcBef>
              <a:spcAft>
                <a:spcPts val="0"/>
              </a:spcAft>
              <a:buClr>
                <a:schemeClr val="lt1"/>
              </a:buClr>
              <a:buSzPct val="100000"/>
              <a:buNone/>
              <a:defRPr sz="1800">
                <a:solidFill>
                  <a:schemeClr val="lt1"/>
                </a:solidFill>
              </a:defRPr>
            </a:lvl6pPr>
            <a:lvl7pPr lvl="6" rtl="0">
              <a:lnSpc>
                <a:spcPct val="100000"/>
              </a:lnSpc>
              <a:spcBef>
                <a:spcPts val="0"/>
              </a:spcBef>
              <a:spcAft>
                <a:spcPts val="0"/>
              </a:spcAft>
              <a:buClr>
                <a:schemeClr val="lt1"/>
              </a:buClr>
              <a:buSzPct val="100000"/>
              <a:buNone/>
              <a:defRPr sz="1800">
                <a:solidFill>
                  <a:schemeClr val="lt1"/>
                </a:solidFill>
              </a:defRPr>
            </a:lvl7pPr>
            <a:lvl8pPr lvl="7" rtl="0">
              <a:lnSpc>
                <a:spcPct val="100000"/>
              </a:lnSpc>
              <a:spcBef>
                <a:spcPts val="0"/>
              </a:spcBef>
              <a:spcAft>
                <a:spcPts val="0"/>
              </a:spcAft>
              <a:buClr>
                <a:schemeClr val="lt1"/>
              </a:buClr>
              <a:buSzPct val="100000"/>
              <a:buNone/>
              <a:defRPr sz="1800">
                <a:solidFill>
                  <a:schemeClr val="lt1"/>
                </a:solidFill>
              </a:defRPr>
            </a:lvl8pPr>
            <a:lvl9pPr lvl="8" rtl="0">
              <a:lnSpc>
                <a:spcPct val="100000"/>
              </a:lnSpc>
              <a:spcBef>
                <a:spcPts val="0"/>
              </a:spcBef>
              <a:spcAft>
                <a:spcPts val="0"/>
              </a:spcAft>
              <a:buClr>
                <a:schemeClr val="lt1"/>
              </a:buClr>
              <a:buSzPct val="100000"/>
              <a:buNone/>
              <a:defRPr sz="1800">
                <a:solidFill>
                  <a:schemeClr val="lt1"/>
                </a:solidFill>
              </a:defRPr>
            </a:lvl9pPr>
          </a:lstStyle>
          <a:p>
            <a:endParaRPr/>
          </a:p>
        </p:txBody>
      </p:sp>
      <p:sp>
        <p:nvSpPr>
          <p:cNvPr id="14" name="Shape 14"/>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bg>
      <p:bgPr>
        <a:solidFill>
          <a:schemeClr val="accent4"/>
        </a:solidFill>
        <a:effectLst/>
      </p:bgPr>
    </p:bg>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75500" y="1258525"/>
            <a:ext cx="8222100" cy="1963500"/>
          </a:xfrm>
          <a:prstGeom prst="rect">
            <a:avLst/>
          </a:prstGeom>
        </p:spPr>
        <p:txBody>
          <a:bodyPr lIns="91425" tIns="91425" rIns="91425" bIns="91425" anchor="b" anchorCtr="0"/>
          <a:lstStyle>
            <a:lvl1pPr lvl="0" algn="ctr" rtl="0">
              <a:spcBef>
                <a:spcPts val="0"/>
              </a:spcBef>
              <a:buClr>
                <a:schemeClr val="dk2"/>
              </a:buClr>
              <a:buSzPct val="100000"/>
              <a:defRPr sz="12000">
                <a:solidFill>
                  <a:schemeClr val="dk2"/>
                </a:solidFill>
              </a:defRPr>
            </a:lvl1pPr>
            <a:lvl2pPr lvl="1" algn="ctr" rtl="0">
              <a:spcBef>
                <a:spcPts val="0"/>
              </a:spcBef>
              <a:buClr>
                <a:schemeClr val="dk2"/>
              </a:buClr>
              <a:buSzPct val="100000"/>
              <a:defRPr sz="12000">
                <a:solidFill>
                  <a:schemeClr val="dk2"/>
                </a:solidFill>
              </a:defRPr>
            </a:lvl2pPr>
            <a:lvl3pPr lvl="2" algn="ctr" rtl="0">
              <a:spcBef>
                <a:spcPts val="0"/>
              </a:spcBef>
              <a:buClr>
                <a:schemeClr val="dk2"/>
              </a:buClr>
              <a:buSzPct val="100000"/>
              <a:defRPr sz="12000">
                <a:solidFill>
                  <a:schemeClr val="dk2"/>
                </a:solidFill>
              </a:defRPr>
            </a:lvl3pPr>
            <a:lvl4pPr lvl="3" algn="ctr" rtl="0">
              <a:spcBef>
                <a:spcPts val="0"/>
              </a:spcBef>
              <a:buClr>
                <a:schemeClr val="dk2"/>
              </a:buClr>
              <a:buSzPct val="100000"/>
              <a:defRPr sz="12000">
                <a:solidFill>
                  <a:schemeClr val="dk2"/>
                </a:solidFill>
              </a:defRPr>
            </a:lvl4pPr>
            <a:lvl5pPr lvl="4" algn="ctr" rtl="0">
              <a:spcBef>
                <a:spcPts val="0"/>
              </a:spcBef>
              <a:buClr>
                <a:schemeClr val="dk2"/>
              </a:buClr>
              <a:buSzPct val="100000"/>
              <a:defRPr sz="12000">
                <a:solidFill>
                  <a:schemeClr val="dk2"/>
                </a:solidFill>
              </a:defRPr>
            </a:lvl5pPr>
            <a:lvl6pPr lvl="5" algn="ctr" rtl="0">
              <a:spcBef>
                <a:spcPts val="0"/>
              </a:spcBef>
              <a:buClr>
                <a:schemeClr val="dk2"/>
              </a:buClr>
              <a:buSzPct val="100000"/>
              <a:defRPr sz="12000">
                <a:solidFill>
                  <a:schemeClr val="dk2"/>
                </a:solidFill>
              </a:defRPr>
            </a:lvl6pPr>
            <a:lvl7pPr lvl="6" algn="ctr" rtl="0">
              <a:spcBef>
                <a:spcPts val="0"/>
              </a:spcBef>
              <a:buClr>
                <a:schemeClr val="dk2"/>
              </a:buClr>
              <a:buSzPct val="100000"/>
              <a:defRPr sz="12000">
                <a:solidFill>
                  <a:schemeClr val="dk2"/>
                </a:solidFill>
              </a:defRPr>
            </a:lvl7pPr>
            <a:lvl8pPr lvl="7" algn="ctr" rtl="0">
              <a:spcBef>
                <a:spcPts val="0"/>
              </a:spcBef>
              <a:buClr>
                <a:schemeClr val="dk2"/>
              </a:buClr>
              <a:buSzPct val="100000"/>
              <a:defRPr sz="12000">
                <a:solidFill>
                  <a:schemeClr val="dk2"/>
                </a:solidFill>
              </a:defRPr>
            </a:lvl8pPr>
            <a:lvl9pPr lvl="8" algn="ctr" rtl="0">
              <a:spcBef>
                <a:spcPts val="0"/>
              </a:spcBef>
              <a:buClr>
                <a:schemeClr val="dk2"/>
              </a:buClr>
              <a:buSzPct val="100000"/>
              <a:defRPr sz="12000">
                <a:solidFill>
                  <a:schemeClr val="dk2"/>
                </a:solidFill>
              </a:defRPr>
            </a:lvl9pPr>
          </a:lstStyle>
          <a:p>
            <a:endParaRPr/>
          </a:p>
        </p:txBody>
      </p:sp>
      <p:sp>
        <p:nvSpPr>
          <p:cNvPr id="59" name="Shape 59"/>
          <p:cNvSpPr txBox="1">
            <a:spLocks noGrp="1"/>
          </p:cNvSpPr>
          <p:nvPr>
            <p:ph type="body" idx="1"/>
          </p:nvPr>
        </p:nvSpPr>
        <p:spPr>
          <a:xfrm>
            <a:off x="475500" y="3304625"/>
            <a:ext cx="8222100" cy="1300800"/>
          </a:xfrm>
          <a:prstGeom prst="rect">
            <a:avLst/>
          </a:prstGeom>
        </p:spPr>
        <p:txBody>
          <a:bodyPr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60" name="Shape 60"/>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Shape 62"/>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60950" y="2065350"/>
            <a:ext cx="8222100" cy="1012799"/>
          </a:xfrm>
          <a:prstGeom prst="rect">
            <a:avLst/>
          </a:prstGeom>
        </p:spPr>
        <p:txBody>
          <a:bodyPr lIns="91425" tIns="91425" rIns="91425" bIns="91425" anchor="ctr" anchorCtr="0"/>
          <a:lstStyle>
            <a:lvl1pPr lvl="0" rtl="0">
              <a:spcBef>
                <a:spcPts val="0"/>
              </a:spcBef>
              <a:buSzPct val="100000"/>
              <a:defRPr sz="4200"/>
            </a:lvl1pPr>
            <a:lvl2pPr lvl="1" rtl="0">
              <a:spcBef>
                <a:spcPts val="0"/>
              </a:spcBef>
              <a:buSzPct val="100000"/>
              <a:defRPr sz="4200"/>
            </a:lvl2pPr>
            <a:lvl3pPr lvl="2" rtl="0">
              <a:spcBef>
                <a:spcPts val="0"/>
              </a:spcBef>
              <a:buSzPct val="100000"/>
              <a:defRPr sz="4200"/>
            </a:lvl3pPr>
            <a:lvl4pPr lvl="3" rtl="0">
              <a:spcBef>
                <a:spcPts val="0"/>
              </a:spcBef>
              <a:buSzPct val="100000"/>
              <a:defRPr sz="4200"/>
            </a:lvl4pPr>
            <a:lvl5pPr lvl="4" rtl="0">
              <a:spcBef>
                <a:spcPts val="0"/>
              </a:spcBef>
              <a:buSzPct val="100000"/>
              <a:defRPr sz="4200"/>
            </a:lvl5pPr>
            <a:lvl6pPr lvl="5" rtl="0">
              <a:spcBef>
                <a:spcPts val="0"/>
              </a:spcBef>
              <a:buSzPct val="100000"/>
              <a:defRPr sz="4200"/>
            </a:lvl6pPr>
            <a:lvl7pPr lvl="6" rtl="0">
              <a:spcBef>
                <a:spcPts val="0"/>
              </a:spcBef>
              <a:buSzPct val="100000"/>
              <a:defRPr sz="4200"/>
            </a:lvl7pPr>
            <a:lvl8pPr lvl="7" rtl="0">
              <a:spcBef>
                <a:spcPts val="0"/>
              </a:spcBef>
              <a:buSzPct val="100000"/>
              <a:defRPr sz="4200"/>
            </a:lvl8pPr>
            <a:lvl9pPr lvl="8" rtl="0">
              <a:spcBef>
                <a:spcPts val="0"/>
              </a:spcBef>
              <a:buSzPct val="100000"/>
              <a:defRPr sz="4200"/>
            </a:lvl9pPr>
          </a:lstStyle>
          <a:p>
            <a:endParaRPr/>
          </a:p>
        </p:txBody>
      </p:sp>
      <p:sp>
        <p:nvSpPr>
          <p:cNvPr id="17" name="Shape 17"/>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
        <p:cNvGrpSpPr/>
        <p:nvPr/>
      </p:nvGrpSpPr>
      <p:grpSpPr>
        <a:xfrm>
          <a:off x="0" y="0"/>
          <a:ext cx="0" cy="0"/>
          <a:chOff x="0" y="0"/>
          <a:chExt cx="0" cy="0"/>
        </a:xfrm>
      </p:grpSpPr>
      <p:sp>
        <p:nvSpPr>
          <p:cNvPr id="19" name="Shape 19"/>
          <p:cNvSpPr/>
          <p:nvPr/>
        </p:nvSpPr>
        <p:spPr>
          <a:xfrm rot="10800000" flipH="1">
            <a:off x="0" y="1685999"/>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0" name="Shape 2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1" name="Shape 21"/>
          <p:cNvSpPr txBox="1">
            <a:spLocks noGrp="1"/>
          </p:cNvSpPr>
          <p:nvPr>
            <p:ph type="title"/>
          </p:nvPr>
        </p:nvSpPr>
        <p:spPr>
          <a:xfrm>
            <a:off x="471900" y="738725"/>
            <a:ext cx="8222100" cy="767699"/>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 name="Shape 22"/>
          <p:cNvSpPr txBox="1">
            <a:spLocks noGrp="1"/>
          </p:cNvSpPr>
          <p:nvPr>
            <p:ph type="body" idx="1"/>
          </p:nvPr>
        </p:nvSpPr>
        <p:spPr>
          <a:xfrm>
            <a:off x="471900" y="1919075"/>
            <a:ext cx="8222100" cy="27102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3" name="Shape 23"/>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p:nvPr/>
        </p:nvSpPr>
        <p:spPr>
          <a:xfrm rot="10800000" flipH="1">
            <a:off x="0" y="1685999"/>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6" name="Shape 2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7" name="Shape 27"/>
          <p:cNvSpPr txBox="1">
            <a:spLocks noGrp="1"/>
          </p:cNvSpPr>
          <p:nvPr>
            <p:ph type="title"/>
          </p:nvPr>
        </p:nvSpPr>
        <p:spPr>
          <a:xfrm>
            <a:off x="471900" y="738725"/>
            <a:ext cx="8222100" cy="767699"/>
          </a:xfrm>
          <a:prstGeom prst="rect">
            <a:avLst/>
          </a:prstGeom>
        </p:spPr>
        <p:txBody>
          <a:bodyPr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 name="Shape 28"/>
          <p:cNvSpPr txBox="1">
            <a:spLocks noGrp="1"/>
          </p:cNvSpPr>
          <p:nvPr>
            <p:ph type="body" idx="1"/>
          </p:nvPr>
        </p:nvSpPr>
        <p:spPr>
          <a:xfrm>
            <a:off x="471900" y="1919075"/>
            <a:ext cx="3999899" cy="2710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29" name="Shape 29"/>
          <p:cNvSpPr txBox="1">
            <a:spLocks noGrp="1"/>
          </p:cNvSpPr>
          <p:nvPr>
            <p:ph type="body" idx="2"/>
          </p:nvPr>
        </p:nvSpPr>
        <p:spPr>
          <a:xfrm>
            <a:off x="4694250" y="1919075"/>
            <a:ext cx="3999899" cy="2710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0" name="Shape 30"/>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1"/>
        <p:cNvGrpSpPr/>
        <p:nvPr/>
      </p:nvGrpSpPr>
      <p:grpSpPr>
        <a:xfrm>
          <a:off x="0" y="0"/>
          <a:ext cx="0" cy="0"/>
          <a:chOff x="0" y="0"/>
          <a:chExt cx="0" cy="0"/>
        </a:xfrm>
      </p:grpSpPr>
      <p:sp>
        <p:nvSpPr>
          <p:cNvPr id="32" name="Shape 32"/>
          <p:cNvSpPr/>
          <p:nvPr/>
        </p:nvSpPr>
        <p:spPr>
          <a:xfrm rot="10800000" flipH="1">
            <a:off x="0" y="656399"/>
            <a:ext cx="9144000" cy="44871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4" name="Shape 34"/>
          <p:cNvSpPr txBox="1">
            <a:spLocks noGrp="1"/>
          </p:cNvSpPr>
          <p:nvPr>
            <p:ph type="title"/>
          </p:nvPr>
        </p:nvSpPr>
        <p:spPr>
          <a:xfrm>
            <a:off x="98250" y="16350"/>
            <a:ext cx="8826599" cy="602700"/>
          </a:xfrm>
          <a:prstGeom prst="rect">
            <a:avLst/>
          </a:prstGeom>
        </p:spPr>
        <p:txBody>
          <a:bodyPr lIns="91425" tIns="91425" rIns="91425" bIns="91425" anchor="ctr" anchorCtr="0"/>
          <a:lstStyle>
            <a:lvl1pPr lvl="0" rtl="0">
              <a:spcBef>
                <a:spcPts val="0"/>
              </a:spcBef>
              <a:buSzPct val="100000"/>
              <a:defRPr sz="1800"/>
            </a:lvl1pPr>
            <a:lvl2pPr lvl="1" rtl="0">
              <a:spcBef>
                <a:spcPts val="0"/>
              </a:spcBef>
              <a:buSzPct val="100000"/>
              <a:defRPr sz="1800"/>
            </a:lvl2pPr>
            <a:lvl3pPr lvl="2" rtl="0">
              <a:spcBef>
                <a:spcPts val="0"/>
              </a:spcBef>
              <a:buSzPct val="100000"/>
              <a:defRPr sz="1800"/>
            </a:lvl3pPr>
            <a:lvl4pPr lvl="3" rtl="0">
              <a:spcBef>
                <a:spcPts val="0"/>
              </a:spcBef>
              <a:buSzPct val="100000"/>
              <a:defRPr sz="1800"/>
            </a:lvl4pPr>
            <a:lvl5pPr lvl="4" rtl="0">
              <a:spcBef>
                <a:spcPts val="0"/>
              </a:spcBef>
              <a:buSzPct val="100000"/>
              <a:defRPr sz="1800"/>
            </a:lvl5pPr>
            <a:lvl6pPr lvl="5" rtl="0">
              <a:spcBef>
                <a:spcPts val="0"/>
              </a:spcBef>
              <a:buSzPct val="100000"/>
              <a:defRPr sz="1800"/>
            </a:lvl6pPr>
            <a:lvl7pPr lvl="6" rtl="0">
              <a:spcBef>
                <a:spcPts val="0"/>
              </a:spcBef>
              <a:buSzPct val="100000"/>
              <a:defRPr sz="1800"/>
            </a:lvl7pPr>
            <a:lvl8pPr lvl="7" rtl="0">
              <a:spcBef>
                <a:spcPts val="0"/>
              </a:spcBef>
              <a:buSzPct val="100000"/>
              <a:defRPr sz="1800"/>
            </a:lvl8pPr>
            <a:lvl9pPr lvl="8" rtl="0">
              <a:spcBef>
                <a:spcPts val="0"/>
              </a:spcBef>
              <a:buSzPct val="100000"/>
              <a:defRPr sz="1800"/>
            </a:lvl9pPr>
          </a:lstStyle>
          <a:p>
            <a:endParaRPr/>
          </a:p>
        </p:txBody>
      </p:sp>
      <p:sp>
        <p:nvSpPr>
          <p:cNvPr id="35" name="Shape 35"/>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6"/>
        <p:cNvGrpSpPr/>
        <p:nvPr/>
      </p:nvGrpSpPr>
      <p:grpSpPr>
        <a:xfrm>
          <a:off x="0" y="0"/>
          <a:ext cx="0" cy="0"/>
          <a:chOff x="0" y="0"/>
          <a:chExt cx="0" cy="0"/>
        </a:xfrm>
      </p:grpSpPr>
      <p:sp>
        <p:nvSpPr>
          <p:cNvPr id="37" name="Shape 37"/>
          <p:cNvSpPr txBox="1"/>
          <p:nvPr/>
        </p:nvSpPr>
        <p:spPr>
          <a:xfrm rot="10800000" flipH="1">
            <a:off x="3276600" y="25"/>
            <a:ext cx="5867400" cy="5143499"/>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8" name="Shape 38"/>
          <p:cNvSpPr/>
          <p:nvPr/>
        </p:nvSpPr>
        <p:spPr>
          <a:xfrm rot="-5400000">
            <a:off x="759150" y="2517450"/>
            <a:ext cx="5143499"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9" name="Shape 39"/>
          <p:cNvSpPr txBox="1">
            <a:spLocks noGrp="1"/>
          </p:cNvSpPr>
          <p:nvPr>
            <p:ph type="title"/>
          </p:nvPr>
        </p:nvSpPr>
        <p:spPr>
          <a:xfrm>
            <a:off x="226077" y="357800"/>
            <a:ext cx="2807999" cy="953399"/>
          </a:xfrm>
          <a:prstGeom prst="rect">
            <a:avLst/>
          </a:prstGeom>
        </p:spPr>
        <p:txBody>
          <a:bodyPr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40" name="Shape 40"/>
          <p:cNvSpPr txBox="1">
            <a:spLocks noGrp="1"/>
          </p:cNvSpPr>
          <p:nvPr>
            <p:ph type="body" idx="1"/>
          </p:nvPr>
        </p:nvSpPr>
        <p:spPr>
          <a:xfrm>
            <a:off x="226075" y="1465800"/>
            <a:ext cx="2807999" cy="3163499"/>
          </a:xfrm>
          <a:prstGeom prst="rect">
            <a:avLst/>
          </a:prstGeom>
        </p:spPr>
        <p:txBody>
          <a:bodyPr lIns="91425" tIns="91425" rIns="91425" bIns="91425" anchor="t" anchorCtr="0"/>
          <a:lstStyle>
            <a:lvl1pPr lvl="0" rtl="0">
              <a:spcBef>
                <a:spcPts val="0"/>
              </a:spcBef>
              <a:buClr>
                <a:schemeClr val="lt1"/>
              </a:buClr>
              <a:buSzPct val="100000"/>
              <a:defRPr sz="1200">
                <a:solidFill>
                  <a:schemeClr val="lt1"/>
                </a:solidFill>
              </a:defRPr>
            </a:lvl1pPr>
            <a:lvl2pPr lvl="1" rtl="0">
              <a:spcBef>
                <a:spcPts val="0"/>
              </a:spcBef>
              <a:buClr>
                <a:schemeClr val="lt1"/>
              </a:buClr>
              <a:buSzPct val="100000"/>
              <a:defRPr sz="1200">
                <a:solidFill>
                  <a:schemeClr val="lt1"/>
                </a:solidFill>
              </a:defRPr>
            </a:lvl2pPr>
            <a:lvl3pPr lvl="2" rtl="0">
              <a:spcBef>
                <a:spcPts val="0"/>
              </a:spcBef>
              <a:buClr>
                <a:schemeClr val="lt1"/>
              </a:buClr>
              <a:buSzPct val="100000"/>
              <a:defRPr sz="1200">
                <a:solidFill>
                  <a:schemeClr val="lt1"/>
                </a:solidFill>
              </a:defRPr>
            </a:lvl3pPr>
            <a:lvl4pPr lvl="3" rtl="0">
              <a:spcBef>
                <a:spcPts val="0"/>
              </a:spcBef>
              <a:buClr>
                <a:schemeClr val="lt1"/>
              </a:buClr>
              <a:buSzPct val="100000"/>
              <a:defRPr sz="1200">
                <a:solidFill>
                  <a:schemeClr val="lt1"/>
                </a:solidFill>
              </a:defRPr>
            </a:lvl4pPr>
            <a:lvl5pPr lvl="4" rtl="0">
              <a:spcBef>
                <a:spcPts val="0"/>
              </a:spcBef>
              <a:buClr>
                <a:schemeClr val="lt1"/>
              </a:buClr>
              <a:buSzPct val="100000"/>
              <a:defRPr sz="1200">
                <a:solidFill>
                  <a:schemeClr val="lt1"/>
                </a:solidFill>
              </a:defRPr>
            </a:lvl5pPr>
            <a:lvl6pPr lvl="5" rtl="0">
              <a:spcBef>
                <a:spcPts val="0"/>
              </a:spcBef>
              <a:buClr>
                <a:schemeClr val="lt1"/>
              </a:buClr>
              <a:buSzPct val="100000"/>
              <a:defRPr sz="1200">
                <a:solidFill>
                  <a:schemeClr val="lt1"/>
                </a:solidFill>
              </a:defRPr>
            </a:lvl6pPr>
            <a:lvl7pPr lvl="6" rtl="0">
              <a:spcBef>
                <a:spcPts val="0"/>
              </a:spcBef>
              <a:buClr>
                <a:schemeClr val="lt1"/>
              </a:buClr>
              <a:buSzPct val="100000"/>
              <a:defRPr sz="1200">
                <a:solidFill>
                  <a:schemeClr val="lt1"/>
                </a:solidFill>
              </a:defRPr>
            </a:lvl7pPr>
            <a:lvl8pPr lvl="7" rtl="0">
              <a:spcBef>
                <a:spcPts val="0"/>
              </a:spcBef>
              <a:buClr>
                <a:schemeClr val="lt1"/>
              </a:buClr>
              <a:buSzPct val="100000"/>
              <a:defRPr sz="1200">
                <a:solidFill>
                  <a:schemeClr val="lt1"/>
                </a:solidFill>
              </a:defRPr>
            </a:lvl8pPr>
            <a:lvl9pPr lvl="8" rtl="0">
              <a:spcBef>
                <a:spcPts val="0"/>
              </a:spcBef>
              <a:buClr>
                <a:schemeClr val="lt1"/>
              </a:buClr>
              <a:buSzPct val="100000"/>
              <a:defRPr sz="1200">
                <a:solidFill>
                  <a:schemeClr val="lt1"/>
                </a:solidFill>
              </a:defRPr>
            </a:lvl9pPr>
          </a:lstStyle>
          <a:p>
            <a:endParaRPr/>
          </a:p>
        </p:txBody>
      </p:sp>
      <p:sp>
        <p:nvSpPr>
          <p:cNvPr id="41" name="Shape 41"/>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90250" y="488250"/>
            <a:ext cx="6227100" cy="4090800"/>
          </a:xfrm>
          <a:prstGeom prst="rect">
            <a:avLst/>
          </a:prstGeom>
        </p:spPr>
        <p:txBody>
          <a:bodyPr lIns="91425" tIns="91425" rIns="91425" bIns="91425" anchor="ctr" anchorCtr="0"/>
          <a:lstStyle>
            <a:lvl1pPr lvl="0" rtl="0">
              <a:spcBef>
                <a:spcPts val="0"/>
              </a:spcBef>
              <a:buSzPct val="100000"/>
              <a:defRPr sz="6000"/>
            </a:lvl1pPr>
            <a:lvl2pPr lvl="1" rtl="0">
              <a:spcBef>
                <a:spcPts val="0"/>
              </a:spcBef>
              <a:buSzPct val="100000"/>
              <a:defRPr sz="6000"/>
            </a:lvl2pPr>
            <a:lvl3pPr lvl="2" rtl="0">
              <a:spcBef>
                <a:spcPts val="0"/>
              </a:spcBef>
              <a:buSzPct val="100000"/>
              <a:defRPr sz="6000"/>
            </a:lvl3pPr>
            <a:lvl4pPr lvl="3" rtl="0">
              <a:spcBef>
                <a:spcPts val="0"/>
              </a:spcBef>
              <a:buSzPct val="100000"/>
              <a:defRPr sz="6000"/>
            </a:lvl4pPr>
            <a:lvl5pPr lvl="4" rtl="0">
              <a:spcBef>
                <a:spcPts val="0"/>
              </a:spcBef>
              <a:buSzPct val="100000"/>
              <a:defRPr sz="6000"/>
            </a:lvl5pPr>
            <a:lvl6pPr lvl="5" rtl="0">
              <a:spcBef>
                <a:spcPts val="0"/>
              </a:spcBef>
              <a:buSzPct val="100000"/>
              <a:defRPr sz="6000"/>
            </a:lvl6pPr>
            <a:lvl7pPr lvl="6" rtl="0">
              <a:spcBef>
                <a:spcPts val="0"/>
              </a:spcBef>
              <a:buSzPct val="100000"/>
              <a:defRPr sz="6000"/>
            </a:lvl7pPr>
            <a:lvl8pPr lvl="7" rtl="0">
              <a:spcBef>
                <a:spcPts val="0"/>
              </a:spcBef>
              <a:buSzPct val="100000"/>
              <a:defRPr sz="6000"/>
            </a:lvl8pPr>
            <a:lvl9pPr lvl="8" rtl="0">
              <a:spcBef>
                <a:spcPts val="0"/>
              </a:spcBef>
              <a:buSzPct val="100000"/>
              <a:defRPr sz="6000"/>
            </a:lvl9pPr>
          </a:lstStyle>
          <a:p>
            <a:endParaRPr/>
          </a:p>
        </p:txBody>
      </p:sp>
      <p:sp>
        <p:nvSpPr>
          <p:cNvPr id="44" name="Shape 44"/>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5"/>
        <p:cNvGrpSpPr/>
        <p:nvPr/>
      </p:nvGrpSpPr>
      <p:grpSpPr>
        <a:xfrm>
          <a:off x="0" y="0"/>
          <a:ext cx="0" cy="0"/>
          <a:chOff x="0" y="0"/>
          <a:chExt cx="0" cy="0"/>
        </a:xfrm>
      </p:grpSpPr>
      <p:sp>
        <p:nvSpPr>
          <p:cNvPr id="46" name="Shape 46"/>
          <p:cNvSpPr/>
          <p:nvPr/>
        </p:nvSpPr>
        <p:spPr>
          <a:xfrm flipH="1">
            <a:off x="0" y="0"/>
            <a:ext cx="4572000" cy="5143499"/>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47" name="Shape 47"/>
          <p:cNvSpPr/>
          <p:nvPr/>
        </p:nvSpPr>
        <p:spPr>
          <a:xfrm rot="5400000">
            <a:off x="1946424"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48" name="Shape 48"/>
          <p:cNvSpPr txBox="1">
            <a:spLocks noGrp="1"/>
          </p:cNvSpPr>
          <p:nvPr>
            <p:ph type="title"/>
          </p:nvPr>
        </p:nvSpPr>
        <p:spPr>
          <a:xfrm>
            <a:off x="265500" y="1233175"/>
            <a:ext cx="4045199" cy="1482300"/>
          </a:xfrm>
          <a:prstGeom prst="rect">
            <a:avLst/>
          </a:prstGeom>
        </p:spPr>
        <p:txBody>
          <a:bodyPr lIns="91425" tIns="91425" rIns="91425" bIns="91425" anchor="b" anchorCtr="0"/>
          <a:lstStyle>
            <a:lvl1pPr lvl="0" algn="ctr" rtl="0">
              <a:spcBef>
                <a:spcPts val="0"/>
              </a:spcBef>
              <a:buClr>
                <a:schemeClr val="dk2"/>
              </a:buClr>
              <a:buSzPct val="100000"/>
              <a:defRPr sz="4200">
                <a:solidFill>
                  <a:schemeClr val="dk2"/>
                </a:solidFill>
              </a:defRPr>
            </a:lvl1pPr>
            <a:lvl2pPr lvl="1" algn="ctr" rtl="0">
              <a:spcBef>
                <a:spcPts val="0"/>
              </a:spcBef>
              <a:buClr>
                <a:schemeClr val="dk2"/>
              </a:buClr>
              <a:buSzPct val="100000"/>
              <a:defRPr sz="4200">
                <a:solidFill>
                  <a:schemeClr val="dk2"/>
                </a:solidFill>
              </a:defRPr>
            </a:lvl2pPr>
            <a:lvl3pPr lvl="2" algn="ctr" rtl="0">
              <a:spcBef>
                <a:spcPts val="0"/>
              </a:spcBef>
              <a:buClr>
                <a:schemeClr val="dk2"/>
              </a:buClr>
              <a:buSzPct val="100000"/>
              <a:defRPr sz="4200">
                <a:solidFill>
                  <a:schemeClr val="dk2"/>
                </a:solidFill>
              </a:defRPr>
            </a:lvl3pPr>
            <a:lvl4pPr lvl="3" algn="ctr" rtl="0">
              <a:spcBef>
                <a:spcPts val="0"/>
              </a:spcBef>
              <a:buClr>
                <a:schemeClr val="dk2"/>
              </a:buClr>
              <a:buSzPct val="100000"/>
              <a:defRPr sz="4200">
                <a:solidFill>
                  <a:schemeClr val="dk2"/>
                </a:solidFill>
              </a:defRPr>
            </a:lvl4pPr>
            <a:lvl5pPr lvl="4" algn="ctr" rtl="0">
              <a:spcBef>
                <a:spcPts val="0"/>
              </a:spcBef>
              <a:buClr>
                <a:schemeClr val="dk2"/>
              </a:buClr>
              <a:buSzPct val="100000"/>
              <a:defRPr sz="4200">
                <a:solidFill>
                  <a:schemeClr val="dk2"/>
                </a:solidFill>
              </a:defRPr>
            </a:lvl5pPr>
            <a:lvl6pPr lvl="5" algn="ctr" rtl="0">
              <a:spcBef>
                <a:spcPts val="0"/>
              </a:spcBef>
              <a:buClr>
                <a:schemeClr val="dk2"/>
              </a:buClr>
              <a:buSzPct val="100000"/>
              <a:defRPr sz="4200">
                <a:solidFill>
                  <a:schemeClr val="dk2"/>
                </a:solidFill>
              </a:defRPr>
            </a:lvl6pPr>
            <a:lvl7pPr lvl="6" algn="ctr" rtl="0">
              <a:spcBef>
                <a:spcPts val="0"/>
              </a:spcBef>
              <a:buClr>
                <a:schemeClr val="dk2"/>
              </a:buClr>
              <a:buSzPct val="100000"/>
              <a:defRPr sz="4200">
                <a:solidFill>
                  <a:schemeClr val="dk2"/>
                </a:solidFill>
              </a:defRPr>
            </a:lvl7pPr>
            <a:lvl8pPr lvl="7" algn="ctr" rtl="0">
              <a:spcBef>
                <a:spcPts val="0"/>
              </a:spcBef>
              <a:buClr>
                <a:schemeClr val="dk2"/>
              </a:buClr>
              <a:buSzPct val="100000"/>
              <a:defRPr sz="4200">
                <a:solidFill>
                  <a:schemeClr val="dk2"/>
                </a:solidFill>
              </a:defRPr>
            </a:lvl8pPr>
            <a:lvl9pPr lvl="8" algn="ctr" rtl="0">
              <a:spcBef>
                <a:spcPts val="0"/>
              </a:spcBef>
              <a:buClr>
                <a:schemeClr val="dk2"/>
              </a:buClr>
              <a:buSzPct val="100000"/>
              <a:defRPr sz="4200">
                <a:solidFill>
                  <a:schemeClr val="dk2"/>
                </a:solidFill>
              </a:defRPr>
            </a:lvl9pPr>
          </a:lstStyle>
          <a:p>
            <a:endParaRPr/>
          </a:p>
        </p:txBody>
      </p:sp>
      <p:sp>
        <p:nvSpPr>
          <p:cNvPr id="49" name="Shape 49"/>
          <p:cNvSpPr txBox="1">
            <a:spLocks noGrp="1"/>
          </p:cNvSpPr>
          <p:nvPr>
            <p:ph type="subTitle" idx="1"/>
          </p:nvPr>
        </p:nvSpPr>
        <p:spPr>
          <a:xfrm>
            <a:off x="265500" y="2779466"/>
            <a:ext cx="4045199" cy="12351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50" name="Shape 50"/>
          <p:cNvSpPr txBox="1">
            <a:spLocks noGrp="1"/>
          </p:cNvSpPr>
          <p:nvPr>
            <p:ph type="body" idx="2"/>
          </p:nvPr>
        </p:nvSpPr>
        <p:spPr>
          <a:xfrm>
            <a:off x="4939500" y="724200"/>
            <a:ext cx="3837000" cy="3695099"/>
          </a:xfrm>
          <a:prstGeom prst="rect">
            <a:avLst/>
          </a:prstGeom>
        </p:spPr>
        <p:txBody>
          <a:bodyPr lIns="91425" tIns="91425" rIns="91425" bIns="91425" anchor="ctr" anchorCtr="0"/>
          <a:lstStyle>
            <a:lvl1pPr lvl="0" rtl="0">
              <a:spcBef>
                <a:spcPts val="0"/>
              </a:spcBef>
              <a:buClr>
                <a:schemeClr val="lt1"/>
              </a:buClr>
              <a:defRPr>
                <a:solidFill>
                  <a:schemeClr val="lt1"/>
                </a:solidFill>
              </a:defRPr>
            </a:lvl1pPr>
            <a:lvl2pPr lvl="1" rtl="0">
              <a:spcBef>
                <a:spcPts val="0"/>
              </a:spcBef>
              <a:buClr>
                <a:schemeClr val="lt1"/>
              </a:buClr>
              <a:defRPr>
                <a:solidFill>
                  <a:schemeClr val="lt1"/>
                </a:solidFill>
              </a:defRPr>
            </a:lvl2pPr>
            <a:lvl3pPr lvl="2" rtl="0">
              <a:spcBef>
                <a:spcPts val="0"/>
              </a:spcBef>
              <a:buClr>
                <a:schemeClr val="lt1"/>
              </a:buClr>
              <a:defRPr>
                <a:solidFill>
                  <a:schemeClr val="lt1"/>
                </a:solidFill>
              </a:defRPr>
            </a:lvl3pPr>
            <a:lvl4pPr lvl="3" rtl="0">
              <a:spcBef>
                <a:spcPts val="0"/>
              </a:spcBef>
              <a:buClr>
                <a:schemeClr val="lt1"/>
              </a:buClr>
              <a:defRPr>
                <a:solidFill>
                  <a:schemeClr val="lt1"/>
                </a:solidFill>
              </a:defRPr>
            </a:lvl4pPr>
            <a:lvl5pPr lvl="4" rtl="0">
              <a:spcBef>
                <a:spcPts val="0"/>
              </a:spcBef>
              <a:buClr>
                <a:schemeClr val="lt1"/>
              </a:buClr>
              <a:defRPr>
                <a:solidFill>
                  <a:schemeClr val="lt1"/>
                </a:solidFill>
              </a:defRPr>
            </a:lvl5pPr>
            <a:lvl6pPr lvl="5" rtl="0">
              <a:spcBef>
                <a:spcPts val="0"/>
              </a:spcBef>
              <a:buClr>
                <a:schemeClr val="lt1"/>
              </a:buClr>
              <a:defRPr>
                <a:solidFill>
                  <a:schemeClr val="lt1"/>
                </a:solidFill>
              </a:defRPr>
            </a:lvl6pPr>
            <a:lvl7pPr lvl="6" rtl="0">
              <a:spcBef>
                <a:spcPts val="0"/>
              </a:spcBef>
              <a:buClr>
                <a:schemeClr val="lt1"/>
              </a:buClr>
              <a:defRPr>
                <a:solidFill>
                  <a:schemeClr val="lt1"/>
                </a:solidFill>
              </a:defRPr>
            </a:lvl7pPr>
            <a:lvl8pPr lvl="7" rtl="0">
              <a:spcBef>
                <a:spcPts val="0"/>
              </a:spcBef>
              <a:buClr>
                <a:schemeClr val="lt1"/>
              </a:buClr>
              <a:defRPr>
                <a:solidFill>
                  <a:schemeClr val="lt1"/>
                </a:solidFill>
              </a:defRPr>
            </a:lvl8pPr>
            <a:lvl9pPr lvl="8" rtl="0">
              <a:spcBef>
                <a:spcPts val="0"/>
              </a:spcBef>
              <a:buClr>
                <a:schemeClr val="lt1"/>
              </a:buClr>
              <a:defRPr>
                <a:solidFill>
                  <a:schemeClr val="lt1"/>
                </a:solidFill>
              </a:defRPr>
            </a:lvl9pPr>
          </a:lstStyle>
          <a:p>
            <a:endParaRPr/>
          </a:p>
        </p:txBody>
      </p:sp>
      <p:sp>
        <p:nvSpPr>
          <p:cNvPr id="51" name="Shape 51"/>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2"/>
        <p:cNvGrpSpPr/>
        <p:nvPr/>
      </p:nvGrpSpPr>
      <p:grpSpPr>
        <a:xfrm>
          <a:off x="0" y="0"/>
          <a:ext cx="0" cy="0"/>
          <a:chOff x="0" y="0"/>
          <a:chExt cx="0" cy="0"/>
        </a:xfrm>
      </p:grpSpPr>
      <p:sp>
        <p:nvSpPr>
          <p:cNvPr id="53" name="Shape 53"/>
          <p:cNvSpPr txBox="1"/>
          <p:nvPr/>
        </p:nvSpPr>
        <p:spPr>
          <a:xfrm rot="10800000" flipH="1">
            <a:off x="0" y="0"/>
            <a:ext cx="9144000" cy="4695899"/>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54" name="Shape 54"/>
          <p:cNvSpPr/>
          <p:nvPr/>
        </p:nvSpPr>
        <p:spPr>
          <a:xfrm rot="10800000" flipH="1">
            <a:off x="0" y="4622724"/>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55" name="Shape 55"/>
          <p:cNvSpPr txBox="1">
            <a:spLocks noGrp="1"/>
          </p:cNvSpPr>
          <p:nvPr>
            <p:ph type="body" idx="1"/>
          </p:nvPr>
        </p:nvSpPr>
        <p:spPr>
          <a:xfrm>
            <a:off x="57150" y="4696825"/>
            <a:ext cx="8381999" cy="446700"/>
          </a:xfrm>
          <a:prstGeom prst="rect">
            <a:avLst/>
          </a:prstGeom>
        </p:spPr>
        <p:txBody>
          <a:bodyPr lIns="91425" tIns="91425" rIns="91425" bIns="91425" anchor="ctr" anchorCtr="0"/>
          <a:lstStyle>
            <a:lvl1pPr lvl="0" rtl="0">
              <a:lnSpc>
                <a:spcPct val="100000"/>
              </a:lnSpc>
              <a:spcBef>
                <a:spcPts val="0"/>
              </a:spcBef>
              <a:spcAft>
                <a:spcPts val="0"/>
              </a:spcAft>
              <a:buClr>
                <a:schemeClr val="lt1"/>
              </a:buClr>
              <a:buSzPct val="100000"/>
              <a:buNone/>
              <a:defRPr sz="1200">
                <a:solidFill>
                  <a:schemeClr val="lt1"/>
                </a:solidFill>
              </a:defRPr>
            </a:lvl1pPr>
          </a:lstStyle>
          <a:p>
            <a:endParaRPr/>
          </a:p>
        </p:txBody>
      </p:sp>
      <p:sp>
        <p:nvSpPr>
          <p:cNvPr id="56" name="Shape 56"/>
          <p:cNvSpPr txBox="1">
            <a:spLocks noGrp="1"/>
          </p:cNvSpPr>
          <p:nvPr>
            <p:ph type="sldNum" idx="12"/>
          </p:nvPr>
        </p:nvSpPr>
        <p:spPr>
          <a:xfrm>
            <a:off x="8523541" y="4695623"/>
            <a:ext cx="548699"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71900" y="738725"/>
            <a:ext cx="8222100" cy="767699"/>
          </a:xfrm>
          <a:prstGeom prst="rect">
            <a:avLst/>
          </a:prstGeom>
          <a:noFill/>
          <a:ln>
            <a:noFill/>
          </a:ln>
        </p:spPr>
        <p:txBody>
          <a:bodyPr lIns="91425" tIns="91425" rIns="91425" bIns="91425" anchor="b" anchorCtr="0"/>
          <a:lstStyle>
            <a:lvl1pPr lvl="0" rtl="0">
              <a:spcBef>
                <a:spcPts val="0"/>
              </a:spcBef>
              <a:buClr>
                <a:schemeClr val="lt1"/>
              </a:buClr>
              <a:buSzPct val="100000"/>
              <a:buFont typeface="Roboto"/>
              <a:buNone/>
              <a:defRPr sz="3200">
                <a:solidFill>
                  <a:schemeClr val="lt1"/>
                </a:solidFill>
                <a:latin typeface="Roboto"/>
                <a:ea typeface="Roboto"/>
                <a:cs typeface="Roboto"/>
                <a:sym typeface="Roboto"/>
              </a:defRPr>
            </a:lvl1pPr>
            <a:lvl2pPr lvl="1" rtl="0">
              <a:spcBef>
                <a:spcPts val="0"/>
              </a:spcBef>
              <a:buClr>
                <a:schemeClr val="lt1"/>
              </a:buClr>
              <a:buSzPct val="100000"/>
              <a:buFont typeface="Roboto"/>
              <a:buNone/>
              <a:defRPr sz="3200">
                <a:solidFill>
                  <a:schemeClr val="lt1"/>
                </a:solidFill>
                <a:latin typeface="Roboto"/>
                <a:ea typeface="Roboto"/>
                <a:cs typeface="Roboto"/>
                <a:sym typeface="Roboto"/>
              </a:defRPr>
            </a:lvl2pPr>
            <a:lvl3pPr lvl="2" rtl="0">
              <a:spcBef>
                <a:spcPts val="0"/>
              </a:spcBef>
              <a:buClr>
                <a:schemeClr val="lt1"/>
              </a:buClr>
              <a:buSzPct val="100000"/>
              <a:buFont typeface="Roboto"/>
              <a:buNone/>
              <a:defRPr sz="3200">
                <a:solidFill>
                  <a:schemeClr val="lt1"/>
                </a:solidFill>
                <a:latin typeface="Roboto"/>
                <a:ea typeface="Roboto"/>
                <a:cs typeface="Roboto"/>
                <a:sym typeface="Roboto"/>
              </a:defRPr>
            </a:lvl3pPr>
            <a:lvl4pPr lvl="3" rtl="0">
              <a:spcBef>
                <a:spcPts val="0"/>
              </a:spcBef>
              <a:buClr>
                <a:schemeClr val="lt1"/>
              </a:buClr>
              <a:buSzPct val="100000"/>
              <a:buFont typeface="Roboto"/>
              <a:buNone/>
              <a:defRPr sz="3200">
                <a:solidFill>
                  <a:schemeClr val="lt1"/>
                </a:solidFill>
                <a:latin typeface="Roboto"/>
                <a:ea typeface="Roboto"/>
                <a:cs typeface="Roboto"/>
                <a:sym typeface="Roboto"/>
              </a:defRPr>
            </a:lvl4pPr>
            <a:lvl5pPr lvl="4" rtl="0">
              <a:spcBef>
                <a:spcPts val="0"/>
              </a:spcBef>
              <a:buClr>
                <a:schemeClr val="lt1"/>
              </a:buClr>
              <a:buSzPct val="100000"/>
              <a:buFont typeface="Roboto"/>
              <a:buNone/>
              <a:defRPr sz="3200">
                <a:solidFill>
                  <a:schemeClr val="lt1"/>
                </a:solidFill>
                <a:latin typeface="Roboto"/>
                <a:ea typeface="Roboto"/>
                <a:cs typeface="Roboto"/>
                <a:sym typeface="Roboto"/>
              </a:defRPr>
            </a:lvl5pPr>
            <a:lvl6pPr lvl="5" rtl="0">
              <a:spcBef>
                <a:spcPts val="0"/>
              </a:spcBef>
              <a:buClr>
                <a:schemeClr val="lt1"/>
              </a:buClr>
              <a:buSzPct val="100000"/>
              <a:buFont typeface="Roboto"/>
              <a:buNone/>
              <a:defRPr sz="3200">
                <a:solidFill>
                  <a:schemeClr val="lt1"/>
                </a:solidFill>
                <a:latin typeface="Roboto"/>
                <a:ea typeface="Roboto"/>
                <a:cs typeface="Roboto"/>
                <a:sym typeface="Roboto"/>
              </a:defRPr>
            </a:lvl6pPr>
            <a:lvl7pPr lvl="6" rtl="0">
              <a:spcBef>
                <a:spcPts val="0"/>
              </a:spcBef>
              <a:buClr>
                <a:schemeClr val="lt1"/>
              </a:buClr>
              <a:buSzPct val="100000"/>
              <a:buFont typeface="Roboto"/>
              <a:buNone/>
              <a:defRPr sz="3200">
                <a:solidFill>
                  <a:schemeClr val="lt1"/>
                </a:solidFill>
                <a:latin typeface="Roboto"/>
                <a:ea typeface="Roboto"/>
                <a:cs typeface="Roboto"/>
                <a:sym typeface="Roboto"/>
              </a:defRPr>
            </a:lvl7pPr>
            <a:lvl8pPr lvl="7" rtl="0">
              <a:spcBef>
                <a:spcPts val="0"/>
              </a:spcBef>
              <a:buClr>
                <a:schemeClr val="lt1"/>
              </a:buClr>
              <a:buSzPct val="100000"/>
              <a:buFont typeface="Roboto"/>
              <a:buNone/>
              <a:defRPr sz="3200">
                <a:solidFill>
                  <a:schemeClr val="lt1"/>
                </a:solidFill>
                <a:latin typeface="Roboto"/>
                <a:ea typeface="Roboto"/>
                <a:cs typeface="Roboto"/>
                <a:sym typeface="Roboto"/>
              </a:defRPr>
            </a:lvl8pPr>
            <a:lvl9pPr lvl="8" rtl="0">
              <a:spcBef>
                <a:spcPts val="0"/>
              </a:spcBef>
              <a:buClr>
                <a:schemeClr val="lt1"/>
              </a:buClr>
              <a:buSzPct val="100000"/>
              <a:buFont typeface="Roboto"/>
              <a:buNone/>
              <a:defRPr sz="3200">
                <a:solidFill>
                  <a:schemeClr val="lt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471900" y="1919075"/>
            <a:ext cx="8222100" cy="2710200"/>
          </a:xfrm>
          <a:prstGeom prst="rect">
            <a:avLst/>
          </a:prstGeom>
          <a:noFill/>
          <a:ln>
            <a:noFill/>
          </a:ln>
        </p:spPr>
        <p:txBody>
          <a:bodyPr lIns="91425" tIns="91425" rIns="91425" bIns="91425" anchor="t" anchorCtr="0"/>
          <a:lstStyle>
            <a:lvl1pPr lvl="0" rtl="0">
              <a:lnSpc>
                <a:spcPct val="115000"/>
              </a:lnSpc>
              <a:spcBef>
                <a:spcPts val="0"/>
              </a:spcBef>
              <a:spcAft>
                <a:spcPts val="1600"/>
              </a:spcAft>
              <a:buClr>
                <a:schemeClr val="lt2"/>
              </a:buClr>
              <a:buSzPct val="100000"/>
              <a:buFont typeface="Roboto"/>
              <a:defRPr sz="1800">
                <a:solidFill>
                  <a:schemeClr val="lt2"/>
                </a:solidFill>
                <a:latin typeface="Roboto"/>
                <a:ea typeface="Roboto"/>
                <a:cs typeface="Roboto"/>
                <a:sym typeface="Roboto"/>
              </a:defRPr>
            </a:lvl1pPr>
            <a:lvl2pPr lvl="1"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2pPr>
            <a:lvl3pPr lvl="2"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3pPr>
            <a:lvl4pPr lvl="3"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4pPr>
            <a:lvl5pPr lvl="4"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5pPr>
            <a:lvl6pPr lvl="5"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6pPr>
            <a:lvl7pPr lvl="6"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7pPr>
            <a:lvl8pPr lvl="7"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8pPr>
            <a:lvl9pPr lvl="8" rtl="0">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523541" y="4695623"/>
            <a:ext cx="548699" cy="393600"/>
          </a:xfrm>
          <a:prstGeom prst="rect">
            <a:avLst/>
          </a:prstGeom>
          <a:noFill/>
          <a:ln>
            <a:noFill/>
          </a:ln>
        </p:spPr>
        <p:txBody>
          <a:bodyPr lIns="91425" tIns="91425" rIns="91425" bIns="91425" anchor="ctr" anchorCtr="0">
            <a:noAutofit/>
          </a:bodyPr>
          <a:lstStyle/>
          <a:p>
            <a:pPr lvl="0" algn="r" rtl="0">
              <a:spcBef>
                <a:spcPts val="0"/>
              </a:spcBef>
              <a:buNone/>
            </a:pPr>
            <a:fld id="{00000000-1234-1234-1234-123412341234}" type="slidenum">
              <a:rPr lang="en" sz="1000">
                <a:solidFill>
                  <a:schemeClr val="lt2"/>
                </a:solidFill>
                <a:latin typeface="Roboto"/>
                <a:ea typeface="Roboto"/>
                <a:cs typeface="Roboto"/>
                <a:sym typeface="Roboto"/>
              </a:rPr>
              <a:t>‹#›</a:t>
            </a:fld>
            <a:endParaRPr lang="en" sz="1000">
              <a:solidFill>
                <a:schemeClr val="lt2"/>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mindsetonline.com/" TargetMode="External"/><Relationship Id="rId5" Type="http://schemas.openxmlformats.org/officeDocument/2006/relationships/hyperlink" Target="http://kidsandvalues.com/values-lessons/perseverance/" TargetMode="External"/><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youtube.com/v/KUWn_TJTrnU" TargetMode="External"/><Relationship Id="rId4" Type="http://schemas.openxmlformats.org/officeDocument/2006/relationships/image" Target="../media/image2.jp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youtube.com/v/ELpfYCZa87g" TargetMode="External"/><Relationship Id="rId4" Type="http://schemas.openxmlformats.org/officeDocument/2006/relationships/image" Target="../media/image3.jpg"/><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ctrTitle"/>
          </p:nvPr>
        </p:nvSpPr>
        <p:spPr>
          <a:xfrm>
            <a:off x="349525" y="276650"/>
            <a:ext cx="8222100" cy="1658400"/>
          </a:xfrm>
          <a:prstGeom prst="rect">
            <a:avLst/>
          </a:prstGeom>
        </p:spPr>
        <p:txBody>
          <a:bodyPr lIns="91425" tIns="91425" rIns="91425" bIns="91425" anchor="b" anchorCtr="0">
            <a:noAutofit/>
          </a:bodyPr>
          <a:lstStyle/>
          <a:p>
            <a:pPr lvl="0" algn="ctr">
              <a:spcBef>
                <a:spcPts val="0"/>
              </a:spcBef>
              <a:buNone/>
            </a:pPr>
            <a:r>
              <a:rPr lang="en" sz="3500"/>
              <a:t>Dual Language Program Night</a:t>
            </a:r>
          </a:p>
          <a:p>
            <a:pPr lvl="0" algn="ctr">
              <a:spcBef>
                <a:spcPts val="0"/>
              </a:spcBef>
              <a:buNone/>
            </a:pPr>
            <a:r>
              <a:rPr lang="en" sz="3500" i="1"/>
              <a:t>Noche del Programa de Doble-Lenguaje </a:t>
            </a:r>
            <a:r>
              <a:rPr lang="en" sz="3500"/>
              <a:t>  </a:t>
            </a:r>
          </a:p>
          <a:p>
            <a:pPr lvl="0" algn="ctr" rtl="0">
              <a:spcBef>
                <a:spcPts val="0"/>
              </a:spcBef>
              <a:buNone/>
            </a:pPr>
            <a:r>
              <a:rPr lang="en" sz="2500"/>
              <a:t>January 12, 2017 </a:t>
            </a:r>
            <a:r>
              <a:rPr lang="en" sz="2500" i="1"/>
              <a:t>- 12 de enero de 2017</a:t>
            </a:r>
          </a:p>
        </p:txBody>
      </p:sp>
      <p:sp>
        <p:nvSpPr>
          <p:cNvPr id="68" name="Shape 68"/>
          <p:cNvSpPr txBox="1">
            <a:spLocks noGrp="1"/>
          </p:cNvSpPr>
          <p:nvPr>
            <p:ph type="subTitle" idx="1"/>
          </p:nvPr>
        </p:nvSpPr>
        <p:spPr>
          <a:xfrm>
            <a:off x="533950" y="1935049"/>
            <a:ext cx="8222100" cy="1152300"/>
          </a:xfrm>
          <a:prstGeom prst="rect">
            <a:avLst/>
          </a:prstGeom>
        </p:spPr>
        <p:txBody>
          <a:bodyPr lIns="91425" tIns="91425" rIns="91425" bIns="91425" anchor="t" anchorCtr="0">
            <a:noAutofit/>
          </a:bodyPr>
          <a:lstStyle/>
          <a:p>
            <a:pPr lvl="0">
              <a:spcBef>
                <a:spcPts val="0"/>
              </a:spcBef>
              <a:buNone/>
            </a:pPr>
            <a:endParaRPr sz="2800"/>
          </a:p>
          <a:p>
            <a:pPr lvl="0">
              <a:spcBef>
                <a:spcPts val="0"/>
              </a:spcBef>
              <a:buNone/>
            </a:pPr>
            <a:r>
              <a:rPr lang="en" sz="2800"/>
              <a:t>Promoting Persistence: Using the Growth Mindset to Encourage Students Not To Give Up</a:t>
            </a:r>
          </a:p>
          <a:p>
            <a:pPr lvl="0">
              <a:spcBef>
                <a:spcPts val="0"/>
              </a:spcBef>
              <a:buNone/>
            </a:pPr>
            <a:endParaRPr sz="700" i="1"/>
          </a:p>
          <a:p>
            <a:pPr lvl="0" rtl="0">
              <a:spcBef>
                <a:spcPts val="0"/>
              </a:spcBef>
              <a:buNone/>
            </a:pPr>
            <a:r>
              <a:rPr lang="en" sz="2800" i="1"/>
              <a:t>Promoviendo la Persistencia: Usando el Crecimiento de la Mentalidad para Animar a los Estudiantes a no Darse por Vencido</a:t>
            </a:r>
            <a:r>
              <a:rPr lang="en" sz="3000" i="1"/>
              <a:t> </a:t>
            </a:r>
          </a:p>
          <a:p>
            <a:pPr lvl="0" rtl="0">
              <a:lnSpc>
                <a:spcPct val="115000"/>
              </a:lnSpc>
              <a:spcBef>
                <a:spcPts val="0"/>
              </a:spcBef>
              <a:buNone/>
            </a:pPr>
            <a:endParaRPr sz="1100">
              <a:solidFill>
                <a:srgbClr val="212121"/>
              </a:solidFill>
              <a:highlight>
                <a:srgbClr val="FFFFFF"/>
              </a:highlight>
              <a:latin typeface="Arial"/>
              <a:ea typeface="Arial"/>
              <a:cs typeface="Arial"/>
              <a:sym typeface="Arial"/>
            </a:endParaRPr>
          </a:p>
          <a:p>
            <a:pPr lvl="0" rtl="0">
              <a:spcBef>
                <a:spcPts val="0"/>
              </a:spcBef>
              <a:buNone/>
            </a:pPr>
            <a:endParaRPr sz="3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471900" y="521325"/>
            <a:ext cx="8222100" cy="1291800"/>
          </a:xfrm>
          <a:prstGeom prst="rect">
            <a:avLst/>
          </a:prstGeom>
        </p:spPr>
        <p:txBody>
          <a:bodyPr lIns="91425" tIns="91425" rIns="91425" bIns="91425" anchor="b" anchorCtr="0">
            <a:noAutofit/>
          </a:bodyPr>
          <a:lstStyle/>
          <a:p>
            <a:pPr lvl="0" rtl="0">
              <a:spcBef>
                <a:spcPts val="0"/>
              </a:spcBef>
              <a:spcAft>
                <a:spcPts val="400"/>
              </a:spcAft>
              <a:buNone/>
            </a:pPr>
            <a:r>
              <a:rPr lang="en" sz="2800"/>
              <a:t>How can you develop a growth mindset in your child?</a:t>
            </a:r>
          </a:p>
          <a:p>
            <a:pPr lvl="0" rtl="0">
              <a:spcBef>
                <a:spcPts val="0"/>
              </a:spcBef>
              <a:spcAft>
                <a:spcPts val="400"/>
              </a:spcAft>
              <a:buNone/>
            </a:pPr>
            <a:r>
              <a:rPr lang="en" sz="2600" i="1"/>
              <a:t>¿Cómo puede desarrollar un mentalidad de crecimiento en su hijo? </a:t>
            </a:r>
          </a:p>
        </p:txBody>
      </p:sp>
      <p:sp>
        <p:nvSpPr>
          <p:cNvPr id="140" name="Shape 140"/>
          <p:cNvSpPr txBox="1">
            <a:spLocks noGrp="1"/>
          </p:cNvSpPr>
          <p:nvPr>
            <p:ph type="title"/>
          </p:nvPr>
        </p:nvSpPr>
        <p:spPr>
          <a:xfrm>
            <a:off x="84325" y="1834700"/>
            <a:ext cx="1958100" cy="1206600"/>
          </a:xfrm>
          <a:prstGeom prst="rect">
            <a:avLst/>
          </a:prstGeom>
        </p:spPr>
        <p:txBody>
          <a:bodyPr lIns="91425" tIns="91425" rIns="91425" bIns="91425" anchor="ctr" anchorCtr="0">
            <a:noAutofit/>
          </a:bodyPr>
          <a:lstStyle/>
          <a:p>
            <a:pPr lvl="0" rtl="0">
              <a:spcBef>
                <a:spcPts val="0"/>
              </a:spcBef>
              <a:buNone/>
            </a:pPr>
            <a:r>
              <a:rPr lang="en" sz="1600">
                <a:solidFill>
                  <a:schemeClr val="dk1"/>
                </a:solidFill>
              </a:rPr>
              <a:t>Help your child understand that his/her brain is capable of learning anything with </a:t>
            </a:r>
            <a:r>
              <a:rPr lang="en" sz="1600" b="1">
                <a:solidFill>
                  <a:schemeClr val="dk1"/>
                </a:solidFill>
              </a:rPr>
              <a:t>effort </a:t>
            </a:r>
            <a:r>
              <a:rPr lang="en" sz="1600">
                <a:solidFill>
                  <a:schemeClr val="dk1"/>
                </a:solidFill>
              </a:rPr>
              <a:t>and </a:t>
            </a:r>
            <a:r>
              <a:rPr lang="en" sz="1600" b="1">
                <a:solidFill>
                  <a:schemeClr val="dk1"/>
                </a:solidFill>
              </a:rPr>
              <a:t>practice.</a:t>
            </a:r>
            <a:r>
              <a:rPr lang="en" sz="1800">
                <a:solidFill>
                  <a:schemeClr val="dk1"/>
                </a:solidFill>
              </a:rPr>
              <a:t> </a:t>
            </a:r>
          </a:p>
        </p:txBody>
      </p:sp>
      <p:sp>
        <p:nvSpPr>
          <p:cNvPr id="141" name="Shape 141"/>
          <p:cNvSpPr txBox="1">
            <a:spLocks noGrp="1"/>
          </p:cNvSpPr>
          <p:nvPr>
            <p:ph type="title"/>
          </p:nvPr>
        </p:nvSpPr>
        <p:spPr>
          <a:xfrm>
            <a:off x="6530175" y="1834696"/>
            <a:ext cx="2286000" cy="1176300"/>
          </a:xfrm>
          <a:prstGeom prst="rect">
            <a:avLst/>
          </a:prstGeom>
        </p:spPr>
        <p:txBody>
          <a:bodyPr lIns="91425" tIns="91425" rIns="91425" bIns="91425" anchor="ctr" anchorCtr="0">
            <a:noAutofit/>
          </a:bodyPr>
          <a:lstStyle/>
          <a:p>
            <a:pPr lvl="0" rtl="0">
              <a:spcBef>
                <a:spcPts val="0"/>
              </a:spcBef>
              <a:buNone/>
            </a:pPr>
            <a:r>
              <a:rPr lang="en" sz="1800">
                <a:solidFill>
                  <a:schemeClr val="dk1"/>
                </a:solidFill>
              </a:rPr>
              <a:t>Help your child see that learning is a </a:t>
            </a:r>
            <a:r>
              <a:rPr lang="en" sz="1800" b="1">
                <a:solidFill>
                  <a:schemeClr val="dk1"/>
                </a:solidFill>
              </a:rPr>
              <a:t>process</a:t>
            </a:r>
            <a:r>
              <a:rPr lang="en" sz="1800">
                <a:solidFill>
                  <a:schemeClr val="dk1"/>
                </a:solidFill>
              </a:rPr>
              <a:t> that requires mistakes along the way. </a:t>
            </a:r>
          </a:p>
        </p:txBody>
      </p:sp>
      <p:sp>
        <p:nvSpPr>
          <p:cNvPr id="142" name="Shape 142"/>
          <p:cNvSpPr txBox="1">
            <a:spLocks noGrp="1"/>
          </p:cNvSpPr>
          <p:nvPr>
            <p:ph type="title"/>
          </p:nvPr>
        </p:nvSpPr>
        <p:spPr>
          <a:xfrm>
            <a:off x="2417150" y="1830525"/>
            <a:ext cx="1742700" cy="1069500"/>
          </a:xfrm>
          <a:prstGeom prst="rect">
            <a:avLst/>
          </a:prstGeom>
        </p:spPr>
        <p:txBody>
          <a:bodyPr lIns="91425" tIns="91425" rIns="91425" bIns="91425" anchor="ctr" anchorCtr="0">
            <a:noAutofit/>
          </a:bodyPr>
          <a:lstStyle/>
          <a:p>
            <a:pPr lvl="0" rtl="0">
              <a:spcBef>
                <a:spcPts val="0"/>
              </a:spcBef>
              <a:buNone/>
            </a:pPr>
            <a:r>
              <a:rPr lang="en" sz="1800">
                <a:solidFill>
                  <a:schemeClr val="dk1"/>
                </a:solidFill>
              </a:rPr>
              <a:t>Help your child change the way she or he talks to him/herself.</a:t>
            </a:r>
          </a:p>
        </p:txBody>
      </p:sp>
      <p:sp>
        <p:nvSpPr>
          <p:cNvPr id="143" name="Shape 143"/>
          <p:cNvSpPr txBox="1">
            <a:spLocks noGrp="1"/>
          </p:cNvSpPr>
          <p:nvPr>
            <p:ph type="title"/>
          </p:nvPr>
        </p:nvSpPr>
        <p:spPr>
          <a:xfrm>
            <a:off x="4787475" y="1689375"/>
            <a:ext cx="1742700" cy="1351800"/>
          </a:xfrm>
          <a:prstGeom prst="rect">
            <a:avLst/>
          </a:prstGeom>
        </p:spPr>
        <p:txBody>
          <a:bodyPr lIns="91425" tIns="91425" rIns="91425" bIns="91425" anchor="ctr" anchorCtr="0">
            <a:noAutofit/>
          </a:bodyPr>
          <a:lstStyle/>
          <a:p>
            <a:pPr lvl="0" rtl="0">
              <a:spcBef>
                <a:spcPts val="0"/>
              </a:spcBef>
              <a:buNone/>
            </a:pPr>
            <a:r>
              <a:rPr lang="en" sz="1800">
                <a:solidFill>
                  <a:schemeClr val="dk1"/>
                </a:solidFill>
              </a:rPr>
              <a:t>Praise their </a:t>
            </a:r>
            <a:r>
              <a:rPr lang="en" sz="1800" b="1">
                <a:solidFill>
                  <a:schemeClr val="dk1"/>
                </a:solidFill>
              </a:rPr>
              <a:t>effort</a:t>
            </a:r>
            <a:r>
              <a:rPr lang="en" sz="1800">
                <a:solidFill>
                  <a:schemeClr val="dk1"/>
                </a:solidFill>
              </a:rPr>
              <a:t> and </a:t>
            </a:r>
            <a:r>
              <a:rPr lang="en" sz="1800" b="1">
                <a:solidFill>
                  <a:schemeClr val="dk1"/>
                </a:solidFill>
              </a:rPr>
              <a:t>progress</a:t>
            </a:r>
            <a:r>
              <a:rPr lang="en" sz="1800">
                <a:solidFill>
                  <a:schemeClr val="dk1"/>
                </a:solidFill>
              </a:rPr>
              <a:t>, not talent or intelligence. </a:t>
            </a:r>
          </a:p>
        </p:txBody>
      </p:sp>
      <p:sp>
        <p:nvSpPr>
          <p:cNvPr id="144" name="Shape 144"/>
          <p:cNvSpPr txBox="1"/>
          <p:nvPr/>
        </p:nvSpPr>
        <p:spPr>
          <a:xfrm>
            <a:off x="140525" y="3279100"/>
            <a:ext cx="1789500" cy="1410600"/>
          </a:xfrm>
          <a:prstGeom prst="rect">
            <a:avLst/>
          </a:prstGeom>
          <a:noFill/>
          <a:ln>
            <a:noFill/>
          </a:ln>
        </p:spPr>
        <p:txBody>
          <a:bodyPr lIns="91425" tIns="91425" rIns="91425" bIns="91425" anchor="t" anchorCtr="0">
            <a:noAutofit/>
          </a:bodyPr>
          <a:lstStyle/>
          <a:p>
            <a:pPr lvl="0" rtl="0">
              <a:lnSpc>
                <a:spcPct val="100000"/>
              </a:lnSpc>
              <a:spcBef>
                <a:spcPts val="0"/>
              </a:spcBef>
              <a:buNone/>
            </a:pPr>
            <a:r>
              <a:rPr lang="en" sz="1500" i="1">
                <a:solidFill>
                  <a:schemeClr val="dk1"/>
                </a:solidFill>
                <a:highlight>
                  <a:srgbClr val="FFFFFF"/>
                </a:highlight>
                <a:latin typeface="Roboto"/>
                <a:ea typeface="Roboto"/>
                <a:cs typeface="Roboto"/>
                <a:sym typeface="Roboto"/>
              </a:rPr>
              <a:t>Ayude a su niño a entender que su cerebro es capaz de aprender cualquier cosa con </a:t>
            </a:r>
            <a:r>
              <a:rPr lang="en" sz="1500" b="1" i="1">
                <a:solidFill>
                  <a:schemeClr val="dk1"/>
                </a:solidFill>
                <a:highlight>
                  <a:srgbClr val="FFFFFF"/>
                </a:highlight>
                <a:latin typeface="Roboto"/>
                <a:ea typeface="Roboto"/>
                <a:cs typeface="Roboto"/>
                <a:sym typeface="Roboto"/>
              </a:rPr>
              <a:t>esfuerzo</a:t>
            </a:r>
            <a:r>
              <a:rPr lang="en" sz="1500" i="1">
                <a:solidFill>
                  <a:schemeClr val="dk1"/>
                </a:solidFill>
                <a:highlight>
                  <a:srgbClr val="FFFFFF"/>
                </a:highlight>
                <a:latin typeface="Roboto"/>
                <a:ea typeface="Roboto"/>
                <a:cs typeface="Roboto"/>
                <a:sym typeface="Roboto"/>
              </a:rPr>
              <a:t> y </a:t>
            </a:r>
            <a:r>
              <a:rPr lang="en" sz="1500" b="1" i="1">
                <a:solidFill>
                  <a:schemeClr val="dk1"/>
                </a:solidFill>
                <a:highlight>
                  <a:srgbClr val="FFFFFF"/>
                </a:highlight>
                <a:latin typeface="Roboto"/>
                <a:ea typeface="Roboto"/>
                <a:cs typeface="Roboto"/>
                <a:sym typeface="Roboto"/>
              </a:rPr>
              <a:t>práctica.</a:t>
            </a:r>
          </a:p>
          <a:p>
            <a:pPr lvl="0">
              <a:spcBef>
                <a:spcPts val="0"/>
              </a:spcBef>
              <a:buNone/>
            </a:pPr>
            <a:endParaRPr/>
          </a:p>
        </p:txBody>
      </p:sp>
      <p:sp>
        <p:nvSpPr>
          <p:cNvPr id="145" name="Shape 145"/>
          <p:cNvSpPr txBox="1"/>
          <p:nvPr/>
        </p:nvSpPr>
        <p:spPr>
          <a:xfrm>
            <a:off x="2585800" y="3279100"/>
            <a:ext cx="1442700" cy="1588500"/>
          </a:xfrm>
          <a:prstGeom prst="rect">
            <a:avLst/>
          </a:prstGeom>
          <a:noFill/>
          <a:ln>
            <a:noFill/>
          </a:ln>
        </p:spPr>
        <p:txBody>
          <a:bodyPr lIns="91425" tIns="91425" rIns="91425" bIns="91425" anchor="t" anchorCtr="0">
            <a:noAutofit/>
          </a:bodyPr>
          <a:lstStyle/>
          <a:p>
            <a:pPr lvl="0">
              <a:spcBef>
                <a:spcPts val="0"/>
              </a:spcBef>
              <a:buNone/>
            </a:pPr>
            <a:endParaRPr/>
          </a:p>
          <a:p>
            <a:pPr lvl="0">
              <a:spcBef>
                <a:spcPts val="0"/>
              </a:spcBef>
              <a:buNone/>
            </a:pPr>
            <a:r>
              <a:rPr lang="en" sz="1600" i="1">
                <a:solidFill>
                  <a:schemeClr val="dk1"/>
                </a:solidFill>
                <a:highlight>
                  <a:srgbClr val="FFFFFF"/>
                </a:highlight>
                <a:latin typeface="Roboto"/>
                <a:ea typeface="Roboto"/>
                <a:cs typeface="Roboto"/>
                <a:sym typeface="Roboto"/>
              </a:rPr>
              <a:t>Ayude a su hijo a cambiar la forma en que él o ella se habla.</a:t>
            </a:r>
          </a:p>
        </p:txBody>
      </p:sp>
      <p:sp>
        <p:nvSpPr>
          <p:cNvPr id="146" name="Shape 146"/>
          <p:cNvSpPr txBox="1"/>
          <p:nvPr/>
        </p:nvSpPr>
        <p:spPr>
          <a:xfrm>
            <a:off x="4909375" y="3279100"/>
            <a:ext cx="1442700" cy="1541700"/>
          </a:xfrm>
          <a:prstGeom prst="rect">
            <a:avLst/>
          </a:prstGeom>
          <a:noFill/>
          <a:ln>
            <a:noFill/>
          </a:ln>
        </p:spPr>
        <p:txBody>
          <a:bodyPr lIns="91425" tIns="91425" rIns="91425" bIns="91425" anchor="t" anchorCtr="0">
            <a:noAutofit/>
          </a:bodyPr>
          <a:lstStyle/>
          <a:p>
            <a:pPr lvl="0">
              <a:spcBef>
                <a:spcPts val="0"/>
              </a:spcBef>
              <a:buNone/>
            </a:pPr>
            <a:endParaRPr/>
          </a:p>
          <a:p>
            <a:pPr lvl="0">
              <a:spcBef>
                <a:spcPts val="0"/>
              </a:spcBef>
              <a:buNone/>
            </a:pPr>
            <a:r>
              <a:rPr lang="en" sz="1600" i="1">
                <a:solidFill>
                  <a:schemeClr val="dk1"/>
                </a:solidFill>
                <a:highlight>
                  <a:srgbClr val="FFFFFF"/>
                </a:highlight>
                <a:latin typeface="Roboto"/>
                <a:ea typeface="Roboto"/>
                <a:cs typeface="Roboto"/>
                <a:sym typeface="Roboto"/>
              </a:rPr>
              <a:t>Celebra  su </a:t>
            </a:r>
            <a:r>
              <a:rPr lang="en" sz="1600" b="1" i="1">
                <a:solidFill>
                  <a:schemeClr val="dk1"/>
                </a:solidFill>
                <a:highlight>
                  <a:srgbClr val="FFFFFF"/>
                </a:highlight>
                <a:latin typeface="Roboto"/>
                <a:ea typeface="Roboto"/>
                <a:cs typeface="Roboto"/>
                <a:sym typeface="Roboto"/>
              </a:rPr>
              <a:t>esfuerzo</a:t>
            </a:r>
            <a:r>
              <a:rPr lang="en" sz="1600" i="1">
                <a:solidFill>
                  <a:schemeClr val="dk1"/>
                </a:solidFill>
                <a:highlight>
                  <a:srgbClr val="FFFFFF"/>
                </a:highlight>
                <a:latin typeface="Roboto"/>
                <a:ea typeface="Roboto"/>
                <a:cs typeface="Roboto"/>
                <a:sym typeface="Roboto"/>
              </a:rPr>
              <a:t> y </a:t>
            </a:r>
            <a:r>
              <a:rPr lang="en" sz="1600" b="1" i="1">
                <a:solidFill>
                  <a:schemeClr val="dk1"/>
                </a:solidFill>
                <a:highlight>
                  <a:srgbClr val="FFFFFF"/>
                </a:highlight>
                <a:latin typeface="Roboto"/>
                <a:ea typeface="Roboto"/>
                <a:cs typeface="Roboto"/>
                <a:sym typeface="Roboto"/>
              </a:rPr>
              <a:t>progreso</a:t>
            </a:r>
            <a:r>
              <a:rPr lang="en" sz="1600" i="1">
                <a:solidFill>
                  <a:schemeClr val="dk1"/>
                </a:solidFill>
                <a:highlight>
                  <a:srgbClr val="FFFFFF"/>
                </a:highlight>
                <a:latin typeface="Roboto"/>
                <a:ea typeface="Roboto"/>
                <a:cs typeface="Roboto"/>
                <a:sym typeface="Roboto"/>
              </a:rPr>
              <a:t>, no talento o inteligencia.</a:t>
            </a:r>
          </a:p>
          <a:p>
            <a:pPr lvl="0">
              <a:spcBef>
                <a:spcPts val="0"/>
              </a:spcBef>
              <a:buNone/>
            </a:pPr>
            <a:endParaRPr/>
          </a:p>
        </p:txBody>
      </p:sp>
      <p:sp>
        <p:nvSpPr>
          <p:cNvPr id="147" name="Shape 147"/>
          <p:cNvSpPr txBox="1"/>
          <p:nvPr/>
        </p:nvSpPr>
        <p:spPr>
          <a:xfrm>
            <a:off x="6698725" y="3497575"/>
            <a:ext cx="2136000" cy="14106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en" sz="1600" i="1">
                <a:solidFill>
                  <a:schemeClr val="dk1"/>
                </a:solidFill>
                <a:highlight>
                  <a:srgbClr val="FFFFFF"/>
                </a:highlight>
                <a:latin typeface="Roboto"/>
                <a:ea typeface="Roboto"/>
                <a:cs typeface="Roboto"/>
                <a:sym typeface="Roboto"/>
              </a:rPr>
              <a:t>Ayude a su hijo a ver que el aprendizaje es un </a:t>
            </a:r>
            <a:r>
              <a:rPr lang="en" sz="1600" b="1" i="1">
                <a:solidFill>
                  <a:schemeClr val="dk1"/>
                </a:solidFill>
                <a:highlight>
                  <a:srgbClr val="FFFFFF"/>
                </a:highlight>
                <a:latin typeface="Roboto"/>
                <a:ea typeface="Roboto"/>
                <a:cs typeface="Roboto"/>
                <a:sym typeface="Roboto"/>
              </a:rPr>
              <a:t>proceso</a:t>
            </a:r>
            <a:r>
              <a:rPr lang="en" sz="1600" i="1">
                <a:solidFill>
                  <a:schemeClr val="dk1"/>
                </a:solidFill>
                <a:highlight>
                  <a:srgbClr val="FFFFFF"/>
                </a:highlight>
                <a:latin typeface="Roboto"/>
                <a:ea typeface="Roboto"/>
                <a:cs typeface="Roboto"/>
                <a:sym typeface="Roboto"/>
              </a:rPr>
              <a:t> que requiere errores a lo largo del camino.</a:t>
            </a:r>
          </a:p>
          <a:p>
            <a:pPr lvl="0" rtl="0">
              <a:spcBef>
                <a:spcPts val="0"/>
              </a:spcBef>
              <a:buNone/>
            </a:pPr>
            <a:endParaRPr sz="1800">
              <a:solidFill>
                <a:schemeClr val="dk1"/>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460950" y="2065350"/>
            <a:ext cx="6724800" cy="1012800"/>
          </a:xfrm>
          <a:prstGeom prst="rect">
            <a:avLst/>
          </a:prstGeom>
        </p:spPr>
        <p:txBody>
          <a:bodyPr lIns="91425" tIns="91425" rIns="91425" bIns="91425" anchor="ctr" anchorCtr="0">
            <a:noAutofit/>
          </a:bodyPr>
          <a:lstStyle/>
          <a:p>
            <a:pPr lvl="0">
              <a:spcBef>
                <a:spcPts val="0"/>
              </a:spcBef>
              <a:buNone/>
            </a:pPr>
            <a:r>
              <a:rPr lang="en"/>
              <a:t>Strategies - </a:t>
            </a:r>
            <a:r>
              <a:rPr lang="en" i="1"/>
              <a:t>Estrategias</a:t>
            </a:r>
            <a:r>
              <a:rPr lang="en"/>
              <a:t> </a:t>
            </a:r>
          </a:p>
        </p:txBody>
      </p:sp>
      <p:sp>
        <p:nvSpPr>
          <p:cNvPr id="153" name="Shape 153"/>
          <p:cNvSpPr txBox="1"/>
          <p:nvPr/>
        </p:nvSpPr>
        <p:spPr>
          <a:xfrm>
            <a:off x="4563150" y="572850"/>
            <a:ext cx="4119899" cy="3997799"/>
          </a:xfrm>
          <a:prstGeom prst="rect">
            <a:avLst/>
          </a:prstGeom>
          <a:noFill/>
          <a:ln>
            <a:noFill/>
          </a:ln>
        </p:spPr>
        <p:txBody>
          <a:bodyPr lIns="91425" tIns="91425" rIns="91425" bIns="91425" anchor="ctr" anchorCtr="0">
            <a:noAutofit/>
          </a:bodyPr>
          <a:lstStyle/>
          <a:p>
            <a:pPr lvl="0" rtl="0">
              <a:lnSpc>
                <a:spcPct val="115000"/>
              </a:lnSpc>
              <a:spcBef>
                <a:spcPts val="0"/>
              </a:spcBef>
              <a:spcAft>
                <a:spcPts val="1000"/>
              </a:spcAft>
              <a:buNone/>
            </a:pPr>
            <a:endParaRPr sz="1600">
              <a:solidFill>
                <a:srgbClr val="737373"/>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226075" y="1465800"/>
            <a:ext cx="2807999" cy="3163499"/>
          </a:xfrm>
          <a:prstGeom prst="rect">
            <a:avLst/>
          </a:prstGeom>
          <a:solidFill>
            <a:schemeClr val="dk1"/>
          </a:solidFill>
        </p:spPr>
        <p:txBody>
          <a:bodyPr lIns="91425" tIns="91425" rIns="91425" bIns="91425" anchor="t" anchorCtr="0">
            <a:noAutofit/>
          </a:bodyPr>
          <a:lstStyle/>
          <a:p>
            <a:pPr lvl="0">
              <a:spcBef>
                <a:spcPts val="0"/>
              </a:spcBef>
              <a:buNone/>
            </a:pPr>
            <a:r>
              <a:rPr lang="en"/>
              <a:t>These strategies are overarching, meaning they work not just with learning language but learning anything now and in the future. </a:t>
            </a:r>
          </a:p>
          <a:p>
            <a:pPr lvl="0">
              <a:spcBef>
                <a:spcPts val="0"/>
              </a:spcBef>
              <a:buNone/>
            </a:pPr>
            <a:r>
              <a:rPr lang="en"/>
              <a:t>Estas estrategias son globales, lo que significa que trabajan no solo con el aprendizaje del idioma, sino aprender algo ahora y en el futuro </a:t>
            </a:r>
          </a:p>
          <a:p>
            <a:pPr lvl="0">
              <a:spcBef>
                <a:spcPts val="0"/>
              </a:spcBef>
              <a:buNone/>
            </a:pPr>
            <a:endParaRPr>
              <a:solidFill>
                <a:srgbClr val="212121"/>
              </a:solidFill>
              <a:highlight>
                <a:srgbClr val="FFFFFF"/>
              </a:highlight>
            </a:endParaRPr>
          </a:p>
          <a:p>
            <a:pPr lvl="0">
              <a:spcBef>
                <a:spcPts val="0"/>
              </a:spcBef>
              <a:buNone/>
            </a:pPr>
            <a:endParaRPr/>
          </a:p>
        </p:txBody>
      </p:sp>
      <p:sp>
        <p:nvSpPr>
          <p:cNvPr id="159" name="Shape 159"/>
          <p:cNvSpPr txBox="1">
            <a:spLocks noGrp="1"/>
          </p:cNvSpPr>
          <p:nvPr>
            <p:ph type="title"/>
          </p:nvPr>
        </p:nvSpPr>
        <p:spPr>
          <a:xfrm>
            <a:off x="4204375" y="0"/>
            <a:ext cx="3753900" cy="1639500"/>
          </a:xfrm>
          <a:prstGeom prst="rect">
            <a:avLst/>
          </a:prstGeom>
          <a:solidFill>
            <a:schemeClr val="accent5"/>
          </a:solidFill>
        </p:spPr>
        <p:txBody>
          <a:bodyPr lIns="91425" tIns="91425" rIns="91425" bIns="91425" anchor="ctr" anchorCtr="0">
            <a:noAutofit/>
          </a:bodyPr>
          <a:lstStyle/>
          <a:p>
            <a:pPr lvl="0" algn="ctr" rtl="0">
              <a:spcBef>
                <a:spcPts val="0"/>
              </a:spcBef>
              <a:buNone/>
            </a:pPr>
            <a:r>
              <a:rPr lang="en" sz="2000"/>
              <a:t>Promoting Persistence Academically</a:t>
            </a:r>
          </a:p>
          <a:p>
            <a:pPr lvl="0" algn="ctr" rtl="0">
              <a:spcBef>
                <a:spcPts val="0"/>
              </a:spcBef>
              <a:buNone/>
            </a:pPr>
            <a:endParaRPr sz="2000"/>
          </a:p>
          <a:p>
            <a:pPr lvl="0" algn="ctr" rtl="0">
              <a:spcBef>
                <a:spcPts val="0"/>
              </a:spcBef>
              <a:buNone/>
            </a:pPr>
            <a:r>
              <a:rPr lang="en" sz="1800" i="1"/>
              <a:t>Promover la Persistencia Academica</a:t>
            </a:r>
            <a:r>
              <a:rPr lang="en" sz="1800"/>
              <a:t> </a:t>
            </a:r>
          </a:p>
        </p:txBody>
      </p:sp>
      <p:sp>
        <p:nvSpPr>
          <p:cNvPr id="160" name="Shape 160"/>
          <p:cNvSpPr txBox="1">
            <a:spLocks noGrp="1"/>
          </p:cNvSpPr>
          <p:nvPr>
            <p:ph type="title"/>
          </p:nvPr>
        </p:nvSpPr>
        <p:spPr>
          <a:xfrm>
            <a:off x="4633800" y="1808200"/>
            <a:ext cx="2747400" cy="1761300"/>
          </a:xfrm>
          <a:prstGeom prst="rect">
            <a:avLst/>
          </a:prstGeom>
          <a:solidFill>
            <a:schemeClr val="accent1"/>
          </a:solidFill>
        </p:spPr>
        <p:txBody>
          <a:bodyPr lIns="91425" tIns="91425" rIns="91425" bIns="91425" anchor="ctr" anchorCtr="0">
            <a:noAutofit/>
          </a:bodyPr>
          <a:lstStyle/>
          <a:p>
            <a:pPr lvl="0" algn="ctr" rtl="0">
              <a:spcBef>
                <a:spcPts val="0"/>
              </a:spcBef>
              <a:buNone/>
            </a:pPr>
            <a:r>
              <a:rPr lang="en" sz="2000"/>
              <a:t>Changing Self-Talk, Changing the Brain</a:t>
            </a:r>
          </a:p>
          <a:p>
            <a:pPr lvl="0" algn="ctr" rtl="0">
              <a:spcBef>
                <a:spcPts val="0"/>
              </a:spcBef>
              <a:buNone/>
            </a:pPr>
            <a:endParaRPr sz="2000"/>
          </a:p>
          <a:p>
            <a:pPr lvl="0" algn="ctr" rtl="0">
              <a:spcBef>
                <a:spcPts val="0"/>
              </a:spcBef>
              <a:buNone/>
            </a:pPr>
            <a:r>
              <a:rPr lang="en" sz="1800"/>
              <a:t>Cambiando la</a:t>
            </a:r>
            <a:r>
              <a:rPr lang="en"/>
              <a:t> </a:t>
            </a:r>
            <a:r>
              <a:rPr lang="en" sz="1800"/>
              <a:t>auto-charla, Cambiando el cerebro </a:t>
            </a:r>
          </a:p>
        </p:txBody>
      </p:sp>
      <p:sp>
        <p:nvSpPr>
          <p:cNvPr id="161" name="Shape 161"/>
          <p:cNvSpPr txBox="1">
            <a:spLocks noGrp="1"/>
          </p:cNvSpPr>
          <p:nvPr>
            <p:ph type="title"/>
          </p:nvPr>
        </p:nvSpPr>
        <p:spPr>
          <a:xfrm>
            <a:off x="4839925" y="3827100"/>
            <a:ext cx="2482800" cy="1316400"/>
          </a:xfrm>
          <a:prstGeom prst="rect">
            <a:avLst/>
          </a:prstGeom>
          <a:solidFill>
            <a:schemeClr val="accent1"/>
          </a:solidFill>
        </p:spPr>
        <p:txBody>
          <a:bodyPr lIns="91425" tIns="91425" rIns="91425" bIns="91425" anchor="ctr" anchorCtr="0">
            <a:noAutofit/>
          </a:bodyPr>
          <a:lstStyle/>
          <a:p>
            <a:pPr lvl="0" algn="ctr" rtl="0">
              <a:spcBef>
                <a:spcPts val="0"/>
              </a:spcBef>
              <a:buNone/>
            </a:pPr>
            <a:r>
              <a:rPr lang="en" sz="2000"/>
              <a:t>Removing the Fear of Failure </a:t>
            </a:r>
          </a:p>
          <a:p>
            <a:pPr lvl="0" algn="ctr" rtl="0">
              <a:spcBef>
                <a:spcPts val="0"/>
              </a:spcBef>
              <a:buNone/>
            </a:pPr>
            <a:r>
              <a:rPr lang="en" sz="1800" i="1"/>
              <a:t>Eliminado el Miedo a Fracasar</a:t>
            </a:r>
            <a:r>
              <a:rPr lang="en"/>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Shape 166" descr="Overhead shot of young people sitting on a boardwalk"/>
          <p:cNvPicPr preferRelativeResize="0"/>
          <p:nvPr/>
        </p:nvPicPr>
        <p:blipFill rotWithShape="1">
          <a:blip r:embed="rId3">
            <a:alphaModFix/>
          </a:blip>
          <a:srcRect t="8630" r="1254" b="8063"/>
          <a:stretch/>
        </p:blipFill>
        <p:spPr>
          <a:xfrm>
            <a:off x="-30675" y="0"/>
            <a:ext cx="9174676" cy="5143501"/>
          </a:xfrm>
          <a:prstGeom prst="rect">
            <a:avLst/>
          </a:prstGeom>
          <a:noFill/>
          <a:ln>
            <a:noFill/>
          </a:ln>
        </p:spPr>
      </p:pic>
      <p:sp>
        <p:nvSpPr>
          <p:cNvPr id="167" name="Shape 167"/>
          <p:cNvSpPr txBox="1">
            <a:spLocks noGrp="1"/>
          </p:cNvSpPr>
          <p:nvPr>
            <p:ph type="title"/>
          </p:nvPr>
        </p:nvSpPr>
        <p:spPr>
          <a:xfrm>
            <a:off x="490250" y="488250"/>
            <a:ext cx="4439099" cy="4090800"/>
          </a:xfrm>
          <a:prstGeom prst="rect">
            <a:avLst/>
          </a:prstGeom>
        </p:spPr>
        <p:txBody>
          <a:bodyPr lIns="91425" tIns="91425" rIns="91425" bIns="91425" anchor="ctr" anchorCtr="0">
            <a:noAutofit/>
          </a:bodyPr>
          <a:lstStyle/>
          <a:p>
            <a:pPr lvl="0" rtl="0">
              <a:spcBef>
                <a:spcPts val="0"/>
              </a:spcBef>
              <a:spcAft>
                <a:spcPts val="1000"/>
              </a:spcAft>
              <a:buNone/>
            </a:pPr>
            <a:r>
              <a:rPr lang="en" sz="3000" b="1"/>
              <a:t>Additional Resources</a:t>
            </a:r>
          </a:p>
          <a:p>
            <a:pPr lvl="0" rtl="0">
              <a:spcBef>
                <a:spcPts val="0"/>
              </a:spcBef>
              <a:spcAft>
                <a:spcPts val="1000"/>
              </a:spcAft>
              <a:buNone/>
            </a:pPr>
            <a:r>
              <a:rPr lang="en" sz="3000" b="1" i="1"/>
              <a:t>Recursos Adicionales</a:t>
            </a:r>
            <a:r>
              <a:rPr lang="en" sz="3000" b="1"/>
              <a:t> </a:t>
            </a:r>
          </a:p>
        </p:txBody>
      </p:sp>
      <p:sp>
        <p:nvSpPr>
          <p:cNvPr id="168" name="Shape 168"/>
          <p:cNvSpPr txBox="1"/>
          <p:nvPr/>
        </p:nvSpPr>
        <p:spPr>
          <a:xfrm>
            <a:off x="5003550" y="713800"/>
            <a:ext cx="3639000" cy="4090800"/>
          </a:xfrm>
          <a:prstGeom prst="rect">
            <a:avLst/>
          </a:prstGeom>
          <a:noFill/>
          <a:ln>
            <a:noFill/>
          </a:ln>
        </p:spPr>
        <p:txBody>
          <a:bodyPr lIns="91425" tIns="91425" rIns="91425" bIns="91425" anchor="t" anchorCtr="0">
            <a:noAutofit/>
          </a:bodyPr>
          <a:lstStyle/>
          <a:p>
            <a:pPr lvl="0">
              <a:spcBef>
                <a:spcPts val="0"/>
              </a:spcBef>
              <a:buNone/>
            </a:pPr>
            <a:r>
              <a:rPr lang="en" u="sng">
                <a:solidFill>
                  <a:schemeClr val="hlink"/>
                </a:solidFill>
                <a:hlinkClick r:id="rId4"/>
              </a:rPr>
              <a:t>http://mindsetonline.com/</a:t>
            </a:r>
          </a:p>
          <a:p>
            <a:pPr lvl="0">
              <a:spcBef>
                <a:spcPts val="0"/>
              </a:spcBef>
              <a:buNone/>
            </a:pPr>
            <a:endParaRPr>
              <a:solidFill>
                <a:srgbClr val="FFFFFF"/>
              </a:solidFill>
            </a:endParaRPr>
          </a:p>
          <a:p>
            <a:pPr lvl="0">
              <a:spcBef>
                <a:spcPts val="0"/>
              </a:spcBef>
              <a:buNone/>
            </a:pPr>
            <a:r>
              <a:rPr lang="en" u="sng">
                <a:solidFill>
                  <a:schemeClr val="hlink"/>
                </a:solidFill>
                <a:hlinkClick r:id="rId5"/>
              </a:rPr>
              <a:t>http://kidsandvalues.com/values-lessons/perseverance/</a:t>
            </a:r>
          </a:p>
          <a:p>
            <a:pPr lvl="0">
              <a:spcBef>
                <a:spcPts val="0"/>
              </a:spcBef>
              <a:buNone/>
            </a:pPr>
            <a:endParaRPr>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490250" y="488250"/>
            <a:ext cx="6227100" cy="4090800"/>
          </a:xfrm>
          <a:prstGeom prst="rect">
            <a:avLst/>
          </a:prstGeom>
        </p:spPr>
        <p:txBody>
          <a:bodyPr lIns="91425" tIns="91425" rIns="91425" bIns="91425" anchor="ctr" anchorCtr="0">
            <a:noAutofit/>
          </a:bodyPr>
          <a:lstStyle/>
          <a:p>
            <a:pPr lvl="0">
              <a:spcBef>
                <a:spcPts val="0"/>
              </a:spcBef>
              <a:buNone/>
            </a:pPr>
            <a:r>
              <a:rPr lang="en" sz="1800"/>
              <a:t>Thanks to all of you.  Special Thanks to Principal Freeman, Dr. Margarita Zisselsberger and the Dual Language Program Teachers &amp; Aides.</a:t>
            </a:r>
          </a:p>
          <a:p>
            <a:pPr lvl="0">
              <a:spcBef>
                <a:spcPts val="0"/>
              </a:spcBef>
              <a:buNone/>
            </a:pPr>
            <a:endParaRPr sz="1800"/>
          </a:p>
          <a:p>
            <a:pPr lvl="0">
              <a:spcBef>
                <a:spcPts val="0"/>
              </a:spcBef>
              <a:buNone/>
            </a:pPr>
            <a:r>
              <a:rPr lang="en" sz="1800"/>
              <a:t>Gracias a todos ustedes. Un Agradecimiento especial a la Directora Freeman, Dr. Margarita Zisselsberger y Las Maestras y Ayudantes del programa de Doble Lenguaje.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55400" y="738725"/>
            <a:ext cx="8538600" cy="767700"/>
          </a:xfrm>
          <a:prstGeom prst="rect">
            <a:avLst/>
          </a:prstGeom>
        </p:spPr>
        <p:txBody>
          <a:bodyPr lIns="91425" tIns="91425" rIns="91425" bIns="91425" anchor="b" anchorCtr="0">
            <a:noAutofit/>
          </a:bodyPr>
          <a:lstStyle/>
          <a:p>
            <a:pPr lvl="0">
              <a:spcBef>
                <a:spcPts val="0"/>
              </a:spcBef>
              <a:buNone/>
            </a:pPr>
            <a:r>
              <a:rPr lang="en"/>
              <a:t>Agenda</a:t>
            </a:r>
          </a:p>
        </p:txBody>
      </p:sp>
      <p:sp>
        <p:nvSpPr>
          <p:cNvPr id="74" name="Shape 74"/>
          <p:cNvSpPr txBox="1">
            <a:spLocks noGrp="1"/>
          </p:cNvSpPr>
          <p:nvPr>
            <p:ph type="body" idx="1"/>
          </p:nvPr>
        </p:nvSpPr>
        <p:spPr>
          <a:xfrm>
            <a:off x="155275" y="1909900"/>
            <a:ext cx="8538600" cy="2989200"/>
          </a:xfrm>
          <a:prstGeom prst="rect">
            <a:avLst/>
          </a:prstGeom>
        </p:spPr>
        <p:txBody>
          <a:bodyPr lIns="91425" tIns="91425" rIns="91425" bIns="91425" anchor="t" anchorCtr="0">
            <a:noAutofit/>
          </a:bodyPr>
          <a:lstStyle/>
          <a:p>
            <a:pPr lvl="0">
              <a:spcBef>
                <a:spcPts val="0"/>
              </a:spcBef>
              <a:buNone/>
            </a:pPr>
            <a:r>
              <a:rPr lang="en"/>
              <a:t>5:00p-5:20p Welcome, Prayer, and  Open Forum-</a:t>
            </a:r>
            <a:r>
              <a:rPr lang="en" i="1"/>
              <a:t> Bienvenida, Oración y Foro Abierto</a:t>
            </a:r>
          </a:p>
          <a:p>
            <a:pPr lvl="0">
              <a:spcBef>
                <a:spcPts val="0"/>
              </a:spcBef>
              <a:buNone/>
            </a:pPr>
            <a:r>
              <a:rPr lang="en"/>
              <a:t>5:20p-5:50p Promoting Persistence Presentation- </a:t>
            </a:r>
            <a:r>
              <a:rPr lang="en" i="1"/>
              <a:t>Presentación de Promoviendo la Persistencia</a:t>
            </a:r>
            <a:r>
              <a:rPr lang="en"/>
              <a:t> </a:t>
            </a:r>
          </a:p>
          <a:p>
            <a:pPr lvl="0">
              <a:spcBef>
                <a:spcPts val="0"/>
              </a:spcBef>
              <a:buNone/>
            </a:pPr>
            <a:r>
              <a:rPr lang="en"/>
              <a:t>5:50p-6:00p Break/Pick up Kids from Aftercare- </a:t>
            </a:r>
            <a:r>
              <a:rPr lang="en" i="1"/>
              <a:t>Descanso/ Recoger los ninos de Aftercare </a:t>
            </a:r>
          </a:p>
          <a:p>
            <a:pPr lvl="0">
              <a:spcBef>
                <a:spcPts val="0"/>
              </a:spcBef>
              <a:buNone/>
            </a:pPr>
            <a:r>
              <a:rPr lang="en"/>
              <a:t>6:00p-6:20p Teacher Presentation- </a:t>
            </a:r>
            <a:r>
              <a:rPr lang="en" i="1"/>
              <a:t>Presentacion del Maestro</a:t>
            </a:r>
          </a:p>
          <a:p>
            <a:pPr lvl="0">
              <a:spcBef>
                <a:spcPts val="0"/>
              </a:spcBef>
              <a:buNone/>
            </a:pPr>
            <a:r>
              <a:rPr lang="en"/>
              <a:t>6:20p-6:30p Reflections and Closing- Reflexiones y Conclusion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71900" y="-112425"/>
            <a:ext cx="8222100" cy="1752000"/>
          </a:xfrm>
          <a:prstGeom prst="rect">
            <a:avLst/>
          </a:prstGeom>
        </p:spPr>
        <p:txBody>
          <a:bodyPr lIns="91425" tIns="91425" rIns="91425" bIns="91425" anchor="b" anchorCtr="0">
            <a:noAutofit/>
          </a:bodyPr>
          <a:lstStyle/>
          <a:p>
            <a:pPr lvl="0">
              <a:spcBef>
                <a:spcPts val="0"/>
              </a:spcBef>
              <a:buNone/>
            </a:pPr>
            <a:r>
              <a:rPr lang="en" sz="2200"/>
              <a:t>Promoting Persistence: Using the Growth Mindset to Encourage Students Not To Give Up  </a:t>
            </a:r>
          </a:p>
          <a:p>
            <a:pPr lvl="0">
              <a:spcBef>
                <a:spcPts val="0"/>
              </a:spcBef>
              <a:buNone/>
            </a:pPr>
            <a:endParaRPr sz="600"/>
          </a:p>
          <a:p>
            <a:pPr lvl="0">
              <a:spcBef>
                <a:spcPts val="0"/>
              </a:spcBef>
              <a:buNone/>
            </a:pPr>
            <a:r>
              <a:rPr lang="en" sz="2200" i="1"/>
              <a:t>Promoviendo la Persistencia: Usando el Crecimiento de la Mentalidad para Animar a los Estudiantes a no Darse por Vencido </a:t>
            </a:r>
          </a:p>
        </p:txBody>
      </p:sp>
      <p:sp>
        <p:nvSpPr>
          <p:cNvPr id="80" name="Shape 80"/>
          <p:cNvSpPr txBox="1">
            <a:spLocks noGrp="1"/>
          </p:cNvSpPr>
          <p:nvPr>
            <p:ph type="body" idx="1"/>
          </p:nvPr>
        </p:nvSpPr>
        <p:spPr>
          <a:xfrm>
            <a:off x="471900" y="1919075"/>
            <a:ext cx="8222100" cy="2710200"/>
          </a:xfrm>
          <a:prstGeom prst="rect">
            <a:avLst/>
          </a:prstGeom>
        </p:spPr>
        <p:txBody>
          <a:bodyPr lIns="91425" tIns="91425" rIns="91425" bIns="91425" anchor="t" anchorCtr="0">
            <a:noAutofit/>
          </a:bodyPr>
          <a:lstStyle/>
          <a:p>
            <a:pPr lvl="0">
              <a:spcBef>
                <a:spcPts val="0"/>
              </a:spcBef>
              <a:buNone/>
            </a:pPr>
            <a:r>
              <a:rPr lang="en"/>
              <a:t>Presented by Principal Alicia Amaral Freeman and </a:t>
            </a:r>
          </a:p>
          <a:p>
            <a:pPr lvl="0">
              <a:spcBef>
                <a:spcPts val="0"/>
              </a:spcBef>
              <a:buNone/>
            </a:pPr>
            <a:r>
              <a:rPr lang="en"/>
              <a:t>Created by Kristina Collins, Dual Language Immersion Program Director</a:t>
            </a:r>
          </a:p>
          <a:p>
            <a:pPr lvl="0">
              <a:spcBef>
                <a:spcPts val="0"/>
              </a:spcBef>
              <a:buNone/>
            </a:pPr>
            <a:endParaRPr/>
          </a:p>
          <a:p>
            <a:pPr lvl="0">
              <a:spcBef>
                <a:spcPts val="0"/>
              </a:spcBef>
              <a:buNone/>
            </a:pPr>
            <a:r>
              <a:rPr lang="en" i="1"/>
              <a:t>Presentado por Alicia Amaral Freeman, Directora y Creado por Kristina Collins </a:t>
            </a:r>
          </a:p>
          <a:p>
            <a:pPr lvl="0">
              <a:spcBef>
                <a:spcPts val="0"/>
              </a:spcBef>
              <a:buNone/>
            </a:pPr>
            <a:r>
              <a:rPr lang="en" i="1"/>
              <a:t>Directora del Programa de Inmersión de Doble Lenguaje</a:t>
            </a:r>
            <a:r>
              <a:rPr lang="en"/>
              <a:t> </a:t>
            </a:r>
          </a:p>
          <a:p>
            <a:pPr lvl="0">
              <a:spcBef>
                <a:spcPts val="0"/>
              </a:spcBef>
              <a:buNone/>
            </a:pPr>
            <a:endParaRPr/>
          </a:p>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471900" y="738725"/>
            <a:ext cx="8222100" cy="767700"/>
          </a:xfrm>
          <a:prstGeom prst="rect">
            <a:avLst/>
          </a:prstGeom>
        </p:spPr>
        <p:txBody>
          <a:bodyPr lIns="91425" tIns="91425" rIns="91425" bIns="91425" anchor="b" anchorCtr="0">
            <a:noAutofit/>
          </a:bodyPr>
          <a:lstStyle/>
          <a:p>
            <a:pPr lvl="0">
              <a:spcBef>
                <a:spcPts val="0"/>
              </a:spcBef>
              <a:buNone/>
            </a:pPr>
            <a:r>
              <a:rPr lang="en"/>
              <a:t>Objectives- </a:t>
            </a:r>
            <a:r>
              <a:rPr lang="en" i="1"/>
              <a:t>Objetivos</a:t>
            </a:r>
            <a:r>
              <a:rPr lang="en"/>
              <a:t> </a:t>
            </a:r>
          </a:p>
        </p:txBody>
      </p:sp>
      <p:sp>
        <p:nvSpPr>
          <p:cNvPr id="86" name="Shape 86"/>
          <p:cNvSpPr txBox="1">
            <a:spLocks noGrp="1"/>
          </p:cNvSpPr>
          <p:nvPr>
            <p:ph type="body" idx="1"/>
          </p:nvPr>
        </p:nvSpPr>
        <p:spPr>
          <a:xfrm>
            <a:off x="471900" y="1714500"/>
            <a:ext cx="8222100" cy="2914800"/>
          </a:xfrm>
          <a:prstGeom prst="rect">
            <a:avLst/>
          </a:prstGeom>
        </p:spPr>
        <p:txBody>
          <a:bodyPr lIns="91425" tIns="91425" rIns="91425" bIns="91425" anchor="t" anchorCtr="0">
            <a:noAutofit/>
          </a:bodyPr>
          <a:lstStyle/>
          <a:p>
            <a:pPr marL="457200" lvl="0" indent="-330200" rtl="0">
              <a:spcBef>
                <a:spcPts val="0"/>
              </a:spcBef>
              <a:buSzPct val="100000"/>
            </a:pPr>
            <a:r>
              <a:rPr lang="en" sz="1600"/>
              <a:t>Understand the difference between a Growth and Fixed mindset</a:t>
            </a:r>
          </a:p>
          <a:p>
            <a:pPr marL="457200" lvl="0" indent="-330200" rtl="0">
              <a:spcBef>
                <a:spcPts val="0"/>
              </a:spcBef>
              <a:buSzPct val="100000"/>
            </a:pPr>
            <a:r>
              <a:rPr lang="en" sz="1600"/>
              <a:t>Understand how developing a growth mindset promotes persistence </a:t>
            </a:r>
          </a:p>
          <a:p>
            <a:pPr marL="457200" lvl="0" indent="-330200" rtl="0">
              <a:spcBef>
                <a:spcPts val="0"/>
              </a:spcBef>
              <a:buSzPct val="100000"/>
            </a:pPr>
            <a:r>
              <a:rPr lang="en" sz="1600"/>
              <a:t>Understand how to change a fixed mindset to a growth mindset</a:t>
            </a:r>
          </a:p>
          <a:p>
            <a:pPr marL="457200" lvl="0" indent="-330200" rtl="0">
              <a:spcBef>
                <a:spcPts val="0"/>
              </a:spcBef>
              <a:buSzPct val="100000"/>
            </a:pPr>
            <a:r>
              <a:rPr lang="en" sz="1600"/>
              <a:t>Understand strategies that will help parents/guardians promote persistence at home</a:t>
            </a:r>
          </a:p>
          <a:p>
            <a:pPr marL="457200" lvl="0" indent="-330200" rtl="0">
              <a:spcBef>
                <a:spcPts val="0"/>
              </a:spcBef>
              <a:buClr>
                <a:srgbClr val="737373"/>
              </a:buClr>
              <a:buSzPct val="100000"/>
            </a:pPr>
            <a:r>
              <a:rPr lang="en" sz="1600" i="1">
                <a:solidFill>
                  <a:srgbClr val="737373"/>
                </a:solidFill>
                <a:highlight>
                  <a:srgbClr val="FFFFFF"/>
                </a:highlight>
              </a:rPr>
              <a:t>Entender la diferencia entre una mentalidad de crecimiento y la mentalidad fija</a:t>
            </a:r>
          </a:p>
          <a:p>
            <a:pPr marL="457200" lvl="0" indent="-330200" rtl="0">
              <a:spcBef>
                <a:spcPts val="0"/>
              </a:spcBef>
              <a:buClr>
                <a:srgbClr val="737373"/>
              </a:buClr>
              <a:buSzPct val="100000"/>
            </a:pPr>
            <a:r>
              <a:rPr lang="en" sz="1600" i="1">
                <a:solidFill>
                  <a:srgbClr val="737373"/>
                </a:solidFill>
                <a:highlight>
                  <a:srgbClr val="FFFFFF"/>
                </a:highlight>
              </a:rPr>
              <a:t>Entender cómo el desarrollo de una mentalidad de crecimiento promueve la persistencia</a:t>
            </a:r>
          </a:p>
          <a:p>
            <a:pPr marL="457200" lvl="0" indent="-330200" rtl="0">
              <a:spcBef>
                <a:spcPts val="0"/>
              </a:spcBef>
              <a:buClr>
                <a:srgbClr val="737373"/>
              </a:buClr>
              <a:buSzPct val="100000"/>
            </a:pPr>
            <a:r>
              <a:rPr lang="en" sz="1600" i="1">
                <a:solidFill>
                  <a:srgbClr val="737373"/>
                </a:solidFill>
                <a:highlight>
                  <a:srgbClr val="FFFFFF"/>
                </a:highlight>
              </a:rPr>
              <a:t>Entender cómo cambiar una mentalidad fija a una mentalidad de crecimiento</a:t>
            </a:r>
          </a:p>
          <a:p>
            <a:pPr marL="457200" lvl="0" indent="-330200" rtl="0">
              <a:spcBef>
                <a:spcPts val="0"/>
              </a:spcBef>
              <a:buClr>
                <a:srgbClr val="737373"/>
              </a:buClr>
              <a:buSzPct val="100000"/>
            </a:pPr>
            <a:r>
              <a:rPr lang="en" sz="1600" i="1">
                <a:solidFill>
                  <a:srgbClr val="737373"/>
                </a:solidFill>
                <a:highlight>
                  <a:srgbClr val="FFFFFF"/>
                </a:highlight>
              </a:rPr>
              <a:t>Entender las estrategias que ayudarán a los padres/guardianes a promover la persistencia en el hogar.</a:t>
            </a:r>
          </a:p>
          <a:p>
            <a:pPr lvl="0">
              <a:spcBef>
                <a:spcPts val="0"/>
              </a:spcBef>
              <a:buNone/>
            </a:pPr>
            <a:endParaRPr/>
          </a:p>
          <a:p>
            <a:pPr lvl="0">
              <a:spcBef>
                <a:spcPts val="0"/>
              </a:spcBef>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71900" y="738725"/>
            <a:ext cx="8222100" cy="767699"/>
          </a:xfrm>
          <a:prstGeom prst="rect">
            <a:avLst/>
          </a:prstGeom>
        </p:spPr>
        <p:txBody>
          <a:bodyPr lIns="91425" tIns="91425" rIns="91425" bIns="91425" anchor="b" anchorCtr="0">
            <a:noAutofit/>
          </a:bodyPr>
          <a:lstStyle/>
          <a:p>
            <a:pPr lvl="0">
              <a:spcBef>
                <a:spcPts val="0"/>
              </a:spcBef>
              <a:buNone/>
            </a:pPr>
            <a:r>
              <a:rPr lang="en"/>
              <a:t>The Problem with Quitting</a:t>
            </a:r>
          </a:p>
          <a:p>
            <a:pPr lvl="0" rtl="0">
              <a:spcBef>
                <a:spcPts val="0"/>
              </a:spcBef>
              <a:buNone/>
            </a:pPr>
            <a:r>
              <a:rPr lang="en" sz="3000" i="1"/>
              <a:t>El Problema con Desanimarse </a:t>
            </a:r>
          </a:p>
        </p:txBody>
      </p:sp>
      <p:sp>
        <p:nvSpPr>
          <p:cNvPr id="92" name="Shape 92"/>
          <p:cNvSpPr txBox="1">
            <a:spLocks noGrp="1"/>
          </p:cNvSpPr>
          <p:nvPr>
            <p:ph type="body" idx="1"/>
          </p:nvPr>
        </p:nvSpPr>
        <p:spPr>
          <a:xfrm>
            <a:off x="471900" y="1667650"/>
            <a:ext cx="3999900" cy="3429000"/>
          </a:xfrm>
          <a:prstGeom prst="rect">
            <a:avLst/>
          </a:prstGeom>
        </p:spPr>
        <p:txBody>
          <a:bodyPr lIns="91425" tIns="91425" rIns="91425" bIns="91425" anchor="t" anchorCtr="0">
            <a:noAutofit/>
          </a:bodyPr>
          <a:lstStyle/>
          <a:p>
            <a:pPr lvl="0">
              <a:spcBef>
                <a:spcPts val="0"/>
              </a:spcBef>
              <a:buNone/>
            </a:pPr>
            <a:r>
              <a:rPr lang="en" sz="1500"/>
              <a:t>In school, when a student feels like quitting or actually quits at a subject it is called </a:t>
            </a:r>
            <a:r>
              <a:rPr lang="en" sz="1500" b="1"/>
              <a:t>disengagement</a:t>
            </a:r>
            <a:r>
              <a:rPr lang="en" sz="1500"/>
              <a:t>.</a:t>
            </a:r>
          </a:p>
          <a:p>
            <a:pPr lvl="0">
              <a:spcBef>
                <a:spcPts val="0"/>
              </a:spcBef>
              <a:buNone/>
            </a:pPr>
            <a:r>
              <a:rPr lang="en" sz="1500"/>
              <a:t>When students disengage, if not corrected, it can lead to the following</a:t>
            </a:r>
          </a:p>
          <a:p>
            <a:pPr lvl="0" rtl="0">
              <a:lnSpc>
                <a:spcPct val="100000"/>
              </a:lnSpc>
              <a:spcBef>
                <a:spcPts val="0"/>
              </a:spcBef>
              <a:buNone/>
            </a:pPr>
            <a:r>
              <a:rPr lang="en" i="1">
                <a:solidFill>
                  <a:srgbClr val="737373"/>
                </a:solidFill>
                <a:highlight>
                  <a:srgbClr val="FFFFFF"/>
                </a:highlight>
              </a:rPr>
              <a:t>En la escuela, cuando un estudiante se da por vencido o se decepciona, a esto se le llama rendirse.  </a:t>
            </a:r>
          </a:p>
          <a:p>
            <a:pPr lvl="0">
              <a:lnSpc>
                <a:spcPct val="100000"/>
              </a:lnSpc>
              <a:spcBef>
                <a:spcPts val="0"/>
              </a:spcBef>
              <a:spcAft>
                <a:spcPts val="0"/>
              </a:spcAft>
              <a:buNone/>
            </a:pPr>
            <a:r>
              <a:rPr lang="en" i="1">
                <a:solidFill>
                  <a:srgbClr val="737373"/>
                </a:solidFill>
                <a:highlight>
                  <a:srgbClr val="FFFFFF"/>
                </a:highlight>
              </a:rPr>
              <a:t>Cuando los estudiantes se desenganchan, si no se corrige, puede conducir a lo siguiente:</a:t>
            </a:r>
          </a:p>
          <a:p>
            <a:pPr lvl="0">
              <a:spcBef>
                <a:spcPts val="0"/>
              </a:spcBef>
              <a:buNone/>
            </a:pPr>
            <a:r>
              <a:rPr lang="en" sz="1800"/>
              <a:t> </a:t>
            </a:r>
          </a:p>
          <a:p>
            <a:pPr lvl="0" rtl="0">
              <a:spcBef>
                <a:spcPts val="0"/>
              </a:spcBef>
              <a:buNone/>
            </a:pPr>
            <a:endParaRPr sz="1800"/>
          </a:p>
        </p:txBody>
      </p:sp>
      <p:sp>
        <p:nvSpPr>
          <p:cNvPr id="93" name="Shape 93"/>
          <p:cNvSpPr txBox="1">
            <a:spLocks noGrp="1"/>
          </p:cNvSpPr>
          <p:nvPr>
            <p:ph type="body" idx="1"/>
          </p:nvPr>
        </p:nvSpPr>
        <p:spPr>
          <a:xfrm>
            <a:off x="4694100" y="1620800"/>
            <a:ext cx="3999900" cy="3101100"/>
          </a:xfrm>
          <a:prstGeom prst="rect">
            <a:avLst/>
          </a:prstGeom>
        </p:spPr>
        <p:txBody>
          <a:bodyPr lIns="91425" tIns="91425" rIns="91425" bIns="91425" anchor="t" anchorCtr="0">
            <a:noAutofit/>
          </a:bodyPr>
          <a:lstStyle/>
          <a:p>
            <a:pPr marL="457200" lvl="0" indent="-304800" rtl="0">
              <a:spcBef>
                <a:spcPts val="0"/>
              </a:spcBef>
              <a:buSzPct val="100000"/>
            </a:pPr>
            <a:r>
              <a:rPr lang="en" sz="1200"/>
              <a:t>Lower student self-efficacy or a student’s belief/confidence that she/he can succeed in the her/his studies. </a:t>
            </a:r>
          </a:p>
          <a:p>
            <a:pPr marL="457200" lvl="0" indent="-304800" rtl="0">
              <a:spcBef>
                <a:spcPts val="0"/>
              </a:spcBef>
              <a:buSzPct val="100000"/>
            </a:pPr>
            <a:r>
              <a:rPr lang="en" sz="1200"/>
              <a:t>Students being unprepared for high school, college or careers  </a:t>
            </a:r>
          </a:p>
          <a:p>
            <a:pPr marL="457200" lvl="0" indent="-304800" rtl="0">
              <a:spcBef>
                <a:spcPts val="0"/>
              </a:spcBef>
              <a:buSzPct val="100000"/>
            </a:pPr>
            <a:r>
              <a:rPr lang="en" sz="1200"/>
              <a:t>Increase in the likelihood of student drop-out</a:t>
            </a:r>
          </a:p>
          <a:p>
            <a:pPr lvl="0" rtl="0">
              <a:lnSpc>
                <a:spcPct val="100000"/>
              </a:lnSpc>
              <a:spcBef>
                <a:spcPts val="0"/>
              </a:spcBef>
              <a:spcAft>
                <a:spcPts val="0"/>
              </a:spcAft>
              <a:buNone/>
            </a:pPr>
            <a:endParaRPr sz="1200"/>
          </a:p>
          <a:p>
            <a:pPr marL="457200" lvl="0" indent="-304800" rtl="0">
              <a:spcBef>
                <a:spcPts val="0"/>
              </a:spcBef>
              <a:buClr>
                <a:srgbClr val="737373"/>
              </a:buClr>
              <a:buSzPct val="100000"/>
            </a:pPr>
            <a:r>
              <a:rPr lang="en" sz="1200">
                <a:solidFill>
                  <a:srgbClr val="737373"/>
                </a:solidFill>
                <a:highlight>
                  <a:srgbClr val="FFFFFF"/>
                </a:highlight>
              </a:rPr>
              <a:t>Baje la autoeficacia del estudiante o la creencia/confianza de un estudiante que él / ella puede tener éxito en sus estudios.</a:t>
            </a:r>
          </a:p>
          <a:p>
            <a:pPr marL="457200" lvl="0" indent="-304800" rtl="0">
              <a:spcBef>
                <a:spcPts val="0"/>
              </a:spcBef>
              <a:buClr>
                <a:srgbClr val="737373"/>
              </a:buClr>
              <a:buSzPct val="100000"/>
            </a:pPr>
            <a:r>
              <a:rPr lang="en" sz="1200">
                <a:solidFill>
                  <a:srgbClr val="737373"/>
                </a:solidFill>
                <a:highlight>
                  <a:srgbClr val="FFFFFF"/>
                </a:highlight>
              </a:rPr>
              <a:t>Estudiantes que no están preparados para la escuela secundaria, la universidad o las carreras</a:t>
            </a:r>
          </a:p>
          <a:p>
            <a:pPr marL="457200" lvl="0" indent="-304800" rtl="0">
              <a:spcBef>
                <a:spcPts val="0"/>
              </a:spcBef>
              <a:buClr>
                <a:srgbClr val="737373"/>
              </a:buClr>
              <a:buSzPct val="100000"/>
            </a:pPr>
            <a:r>
              <a:rPr lang="en" sz="1200">
                <a:solidFill>
                  <a:srgbClr val="737373"/>
                </a:solidFill>
                <a:highlight>
                  <a:srgbClr val="FFFFFF"/>
                </a:highlight>
              </a:rPr>
              <a:t>Aumenta la probabilidad del abandono/ deserción escolar </a:t>
            </a:r>
          </a:p>
          <a:p>
            <a:pPr lvl="0" rtl="0">
              <a:spcBef>
                <a:spcPts val="0"/>
              </a:spcBef>
              <a:buNone/>
            </a:pP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Shape 98" descr="Closeup from the side of a hand pushing a knob on an audio mixer"/>
          <p:cNvPicPr preferRelativeResize="0"/>
          <p:nvPr/>
        </p:nvPicPr>
        <p:blipFill rotWithShape="1">
          <a:blip r:embed="rId3">
            <a:alphaModFix/>
          </a:blip>
          <a:srcRect l="7506" r="42247" b="15419"/>
          <a:stretch/>
        </p:blipFill>
        <p:spPr>
          <a:xfrm>
            <a:off x="-9150" y="0"/>
            <a:ext cx="4594498" cy="5143500"/>
          </a:xfrm>
          <a:prstGeom prst="rect">
            <a:avLst/>
          </a:prstGeom>
          <a:noFill/>
          <a:ln>
            <a:noFill/>
          </a:ln>
        </p:spPr>
      </p:pic>
      <p:sp>
        <p:nvSpPr>
          <p:cNvPr id="99" name="Shape 99"/>
          <p:cNvSpPr txBox="1">
            <a:spLocks noGrp="1"/>
          </p:cNvSpPr>
          <p:nvPr>
            <p:ph type="title"/>
          </p:nvPr>
        </p:nvSpPr>
        <p:spPr>
          <a:xfrm>
            <a:off x="265500" y="1830600"/>
            <a:ext cx="4045199" cy="1482300"/>
          </a:xfrm>
          <a:prstGeom prst="rect">
            <a:avLst/>
          </a:prstGeom>
        </p:spPr>
        <p:txBody>
          <a:bodyPr lIns="91425" tIns="91425" rIns="91425" bIns="91425" anchor="ctr" anchorCtr="0">
            <a:noAutofit/>
          </a:bodyPr>
          <a:lstStyle/>
          <a:p>
            <a:pPr lvl="0">
              <a:spcBef>
                <a:spcPts val="0"/>
              </a:spcBef>
              <a:buNone/>
            </a:pPr>
            <a:r>
              <a:rPr lang="en">
                <a:solidFill>
                  <a:schemeClr val="lt1"/>
                </a:solidFill>
              </a:rPr>
              <a:t>The Solution</a:t>
            </a:r>
          </a:p>
          <a:p>
            <a:pPr lvl="0" rtl="0">
              <a:spcBef>
                <a:spcPts val="0"/>
              </a:spcBef>
              <a:buNone/>
            </a:pPr>
            <a:r>
              <a:rPr lang="en">
                <a:solidFill>
                  <a:schemeClr val="lt1"/>
                </a:solidFill>
              </a:rPr>
              <a:t>La Solución </a:t>
            </a:r>
          </a:p>
        </p:txBody>
      </p:sp>
      <p:sp>
        <p:nvSpPr>
          <p:cNvPr id="100" name="Shape 100"/>
          <p:cNvSpPr txBox="1">
            <a:spLocks noGrp="1"/>
          </p:cNvSpPr>
          <p:nvPr>
            <p:ph type="body" idx="2"/>
          </p:nvPr>
        </p:nvSpPr>
        <p:spPr>
          <a:xfrm>
            <a:off x="4731300" y="0"/>
            <a:ext cx="4412700" cy="6933000"/>
          </a:xfrm>
          <a:prstGeom prst="rect">
            <a:avLst/>
          </a:prstGeom>
          <a:noFill/>
        </p:spPr>
        <p:txBody>
          <a:bodyPr lIns="91425" tIns="91425" rIns="91425" bIns="91425" anchor="ctr" anchorCtr="0">
            <a:noAutofit/>
          </a:bodyPr>
          <a:lstStyle/>
          <a:p>
            <a:pPr lvl="0">
              <a:lnSpc>
                <a:spcPct val="100000"/>
              </a:lnSpc>
              <a:spcBef>
                <a:spcPts val="0"/>
              </a:spcBef>
              <a:spcAft>
                <a:spcPts val="0"/>
              </a:spcAft>
              <a:buNone/>
            </a:pPr>
            <a:r>
              <a:rPr lang="en" sz="2200"/>
              <a:t>The Growth Mindset-</a:t>
            </a:r>
            <a:r>
              <a:rPr lang="en" sz="2200" i="1"/>
              <a:t> </a:t>
            </a:r>
          </a:p>
          <a:p>
            <a:pPr lvl="0">
              <a:spcBef>
                <a:spcPts val="0"/>
              </a:spcBef>
              <a:buNone/>
            </a:pPr>
            <a:r>
              <a:rPr lang="en" sz="2000" i="1"/>
              <a:t>El Crecimiento de la Mentalidad</a:t>
            </a:r>
            <a:r>
              <a:rPr lang="en" sz="2000"/>
              <a:t> </a:t>
            </a:r>
          </a:p>
          <a:p>
            <a:pPr lvl="0">
              <a:spcBef>
                <a:spcPts val="0"/>
              </a:spcBef>
              <a:buNone/>
            </a:pPr>
            <a:r>
              <a:rPr lang="en" sz="2200"/>
              <a:t>Term coined by Stanford University Professor Dr. Carol Dweck</a:t>
            </a:r>
            <a:r>
              <a:rPr lang="en" sz="2400"/>
              <a:t>- </a:t>
            </a:r>
            <a:r>
              <a:rPr lang="en" sz="2000" i="1"/>
              <a:t>Termino hecho por Profesor Dr. Carol Dweck de la Universidad Stanford </a:t>
            </a:r>
          </a:p>
          <a:p>
            <a:pPr lvl="0">
              <a:spcBef>
                <a:spcPts val="0"/>
              </a:spcBef>
              <a:buNone/>
            </a:pPr>
            <a:r>
              <a:rPr lang="en" sz="2200"/>
              <a:t>Combines research in neurological science, behavorial psychology, and language- </a:t>
            </a:r>
            <a:r>
              <a:rPr lang="en" sz="2000" i="1"/>
              <a:t>Combina Investigación en ciencia neurológico, psicología del comportamiento y lenguaje </a:t>
            </a:r>
          </a:p>
          <a:p>
            <a:pPr lvl="0">
              <a:spcBef>
                <a:spcPts val="0"/>
              </a:spcBef>
              <a:buNone/>
            </a:pPr>
            <a:endParaRPr sz="1200">
              <a:solidFill>
                <a:srgbClr val="212121"/>
              </a:solidFill>
              <a:highlight>
                <a:srgbClr val="FFFFFF"/>
              </a:highlight>
            </a:endParaRPr>
          </a:p>
          <a:p>
            <a:pPr lvl="0">
              <a:spcBef>
                <a:spcPts val="0"/>
              </a:spcBef>
              <a:buNone/>
            </a:pPr>
            <a:endParaRPr sz="2200"/>
          </a:p>
          <a:p>
            <a:pPr lvl="0" rtl="0">
              <a:spcBef>
                <a:spcPts val="0"/>
              </a:spcBef>
              <a:buNone/>
            </a:pPr>
            <a:endParaRPr sz="2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265500" y="46850"/>
            <a:ext cx="4045200" cy="4881300"/>
          </a:xfrm>
          <a:prstGeom prst="rect">
            <a:avLst/>
          </a:prstGeom>
        </p:spPr>
        <p:txBody>
          <a:bodyPr lIns="91425" tIns="91425" rIns="91425" bIns="91425" anchor="b" anchorCtr="0">
            <a:noAutofit/>
          </a:bodyPr>
          <a:lstStyle/>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a:spcBef>
                <a:spcPts val="0"/>
              </a:spcBef>
              <a:buNone/>
            </a:pPr>
            <a:endParaRPr/>
          </a:p>
          <a:p>
            <a:pPr lvl="0">
              <a:spcBef>
                <a:spcPts val="0"/>
              </a:spcBef>
              <a:buNone/>
            </a:pPr>
            <a:r>
              <a:rPr lang="en"/>
              <a:t>Two Types of Mindset</a:t>
            </a:r>
          </a:p>
          <a:p>
            <a:pPr lvl="0">
              <a:spcBef>
                <a:spcPts val="0"/>
              </a:spcBef>
              <a:buNone/>
            </a:pPr>
            <a:endParaRPr/>
          </a:p>
          <a:p>
            <a:pPr lvl="0">
              <a:spcBef>
                <a:spcPts val="0"/>
              </a:spcBef>
              <a:buNone/>
            </a:pPr>
            <a:r>
              <a:rPr lang="en"/>
              <a:t>Dos Tipos de Mentalidad </a:t>
            </a:r>
          </a:p>
          <a:p>
            <a:pPr lvl="0">
              <a:spcBef>
                <a:spcPts val="0"/>
              </a:spcBef>
              <a:buNone/>
            </a:pPr>
            <a:endParaRPr/>
          </a:p>
          <a:p>
            <a:pPr lvl="0">
              <a:spcBef>
                <a:spcPts val="0"/>
              </a:spcBef>
              <a:buNone/>
            </a:pPr>
            <a:endParaRPr/>
          </a:p>
        </p:txBody>
      </p:sp>
      <p:sp>
        <p:nvSpPr>
          <p:cNvPr id="106" name="Shape 106"/>
          <p:cNvSpPr txBox="1">
            <a:spLocks noGrp="1"/>
          </p:cNvSpPr>
          <p:nvPr>
            <p:ph type="body" idx="2"/>
          </p:nvPr>
        </p:nvSpPr>
        <p:spPr>
          <a:xfrm>
            <a:off x="4939500" y="724200"/>
            <a:ext cx="3837000" cy="409200"/>
          </a:xfrm>
          <a:prstGeom prst="rect">
            <a:avLst/>
          </a:prstGeom>
        </p:spPr>
        <p:txBody>
          <a:bodyPr lIns="91425" tIns="91425" rIns="91425" bIns="91425" anchor="ctr" anchorCtr="0">
            <a:noAutofit/>
          </a:bodyPr>
          <a:lstStyle/>
          <a:p>
            <a:pPr lvl="0">
              <a:spcBef>
                <a:spcPts val="0"/>
              </a:spcBef>
              <a:buNone/>
            </a:pPr>
            <a:r>
              <a:rPr lang="en"/>
              <a:t>Growth Mindset vs. Fixed Mindset</a:t>
            </a:r>
          </a:p>
          <a:p>
            <a:pPr lvl="0">
              <a:spcBef>
                <a:spcPts val="0"/>
              </a:spcBef>
              <a:buNone/>
            </a:pPr>
            <a:endParaRPr/>
          </a:p>
        </p:txBody>
      </p:sp>
      <p:sp>
        <p:nvSpPr>
          <p:cNvPr id="107" name="Shape 107" descr="There are two types of mindsets we can cultivate. One that embraces problems as opportunities to learn, and one that avoids them, often out of fear to fail. People that avoid conflicts can be described as having a fixed mindset. Those who see problems as interesting challenges have a growth mindset. Sometimes we like to switch from one to the other." title="Growth Mindset vs. Fixed Mindset">
            <a:hlinkClick r:id="rId3"/>
          </p:cNvPr>
          <p:cNvSpPr/>
          <p:nvPr/>
        </p:nvSpPr>
        <p:spPr>
          <a:xfrm>
            <a:off x="4585350" y="867275"/>
            <a:ext cx="4558650" cy="3418974"/>
          </a:xfrm>
          <a:prstGeom prst="rect">
            <a:avLst/>
          </a:prstGeom>
          <a:blipFill>
            <a:blip r:embed="rId4">
              <a:alphaModFix/>
            </a:blip>
            <a:stretch>
              <a:fillRect/>
            </a:stretch>
          </a:blipFill>
          <a:ln>
            <a:noFill/>
          </a:ln>
        </p:spPr>
      </p:sp>
      <p:sp>
        <p:nvSpPr>
          <p:cNvPr id="108" name="Shape 108"/>
          <p:cNvSpPr txBox="1"/>
          <p:nvPr/>
        </p:nvSpPr>
        <p:spPr>
          <a:xfrm>
            <a:off x="6680000" y="4703175"/>
            <a:ext cx="5396400" cy="6297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09" name="Shape 109"/>
          <p:cNvSpPr txBox="1"/>
          <p:nvPr/>
        </p:nvSpPr>
        <p:spPr>
          <a:xfrm>
            <a:off x="4956125" y="4478300"/>
            <a:ext cx="3728700" cy="552600"/>
          </a:xfrm>
          <a:prstGeom prst="rect">
            <a:avLst/>
          </a:prstGeom>
          <a:noFill/>
          <a:ln>
            <a:noFill/>
          </a:ln>
        </p:spPr>
        <p:txBody>
          <a:bodyPr lIns="91425" tIns="91425" rIns="91425" bIns="91425" anchor="t" anchorCtr="0">
            <a:noAutofit/>
          </a:bodyPr>
          <a:lstStyle/>
          <a:p>
            <a:pPr lvl="0" algn="ctr">
              <a:spcBef>
                <a:spcPts val="0"/>
              </a:spcBef>
              <a:buNone/>
            </a:pPr>
            <a:r>
              <a:rPr lang="en" sz="1800">
                <a:solidFill>
                  <a:srgbClr val="FFFFFF"/>
                </a:solidFill>
                <a:latin typeface="Roboto"/>
                <a:ea typeface="Roboto"/>
                <a:cs typeface="Roboto"/>
                <a:sym typeface="Roboto"/>
              </a:rPr>
              <a:t>Mentalidad de Crecimiento vs. Mentalidad Fijo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p:nvPr/>
        </p:nvSpPr>
        <p:spPr>
          <a:xfrm>
            <a:off x="0" y="0"/>
            <a:ext cx="9161099" cy="2484599"/>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15" name="Shape 115"/>
          <p:cNvSpPr txBox="1">
            <a:spLocks noGrp="1"/>
          </p:cNvSpPr>
          <p:nvPr>
            <p:ph type="title" idx="4294967295"/>
          </p:nvPr>
        </p:nvSpPr>
        <p:spPr>
          <a:xfrm>
            <a:off x="311700" y="0"/>
            <a:ext cx="8520600" cy="1078200"/>
          </a:xfrm>
          <a:prstGeom prst="rect">
            <a:avLst/>
          </a:prstGeom>
        </p:spPr>
        <p:txBody>
          <a:bodyPr lIns="91425" tIns="91425" rIns="91425" bIns="91425" anchor="t" anchorCtr="0">
            <a:noAutofit/>
          </a:bodyPr>
          <a:lstStyle/>
          <a:p>
            <a:pPr lvl="0" algn="ctr" rtl="0">
              <a:spcBef>
                <a:spcPts val="0"/>
              </a:spcBef>
              <a:spcAft>
                <a:spcPts val="400"/>
              </a:spcAft>
              <a:buNone/>
            </a:pPr>
            <a:r>
              <a:rPr lang="en"/>
              <a:t>The Science Behind Mindset</a:t>
            </a:r>
          </a:p>
          <a:p>
            <a:pPr lvl="0" algn="ctr" rtl="0">
              <a:spcBef>
                <a:spcPts val="0"/>
              </a:spcBef>
              <a:spcAft>
                <a:spcPts val="400"/>
              </a:spcAft>
              <a:buNone/>
            </a:pPr>
            <a:r>
              <a:rPr lang="en" i="1"/>
              <a:t>La Ciencia Detrás de la Mentalidad  </a:t>
            </a:r>
          </a:p>
        </p:txBody>
      </p:sp>
      <p:sp>
        <p:nvSpPr>
          <p:cNvPr id="116" name="Shape 116" descr="The Sentis Brain Animation Series takes you on a tour of the brain through a series of short and sharp animations.  The fourth in the series explains how our most complex organ is capable of changing throughout our lives. This inspiring animation demonstrates how we all have the ability to learn and change by rewiring our brains.  Who is Sentis? We are a global team assisting individuals and organisations change their lives for the better.  The human mind is our focus and we believe the mind is an individual's most important performance tool.  We are the world leaders in the application of psychology and neuroscience to safety, leadership development, and wellbeing in the workplace.  Find out more at http://sentis.com/  If you could like to discuss how we can create animation and video as part of a tailored training program for your organisation contact us today. http://sentis.com/contact-us/" title="Neuroplasticity">
            <a:hlinkClick r:id="rId3"/>
          </p:cNvPr>
          <p:cNvSpPr/>
          <p:nvPr/>
        </p:nvSpPr>
        <p:spPr>
          <a:xfrm>
            <a:off x="4309674" y="1133624"/>
            <a:ext cx="4834449" cy="4009875"/>
          </a:xfrm>
          <a:prstGeom prst="rect">
            <a:avLst/>
          </a:prstGeom>
          <a:blipFill>
            <a:blip r:embed="rId4">
              <a:alphaModFix/>
            </a:blip>
            <a:stretch>
              <a:fillRect/>
            </a:stretch>
          </a:blipFill>
          <a:ln>
            <a:noFill/>
          </a:ln>
        </p:spPr>
      </p:sp>
      <p:sp>
        <p:nvSpPr>
          <p:cNvPr id="117" name="Shape 117"/>
          <p:cNvSpPr txBox="1"/>
          <p:nvPr/>
        </p:nvSpPr>
        <p:spPr>
          <a:xfrm>
            <a:off x="368700" y="1078275"/>
            <a:ext cx="1140600" cy="34731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18" name="Shape 118"/>
          <p:cNvSpPr txBox="1"/>
          <p:nvPr/>
        </p:nvSpPr>
        <p:spPr>
          <a:xfrm>
            <a:off x="266850" y="976425"/>
            <a:ext cx="4042800" cy="4073400"/>
          </a:xfrm>
          <a:prstGeom prst="rect">
            <a:avLst/>
          </a:prstGeom>
          <a:noFill/>
          <a:ln>
            <a:noFill/>
          </a:ln>
        </p:spPr>
        <p:txBody>
          <a:bodyPr lIns="91425" tIns="91425" rIns="91425" bIns="91425" anchor="t" anchorCtr="0">
            <a:noAutofit/>
          </a:bodyPr>
          <a:lstStyle/>
          <a:p>
            <a:pPr lvl="0">
              <a:spcBef>
                <a:spcPts val="0"/>
              </a:spcBef>
              <a:buNone/>
            </a:pPr>
            <a:endParaRPr>
              <a:solidFill>
                <a:srgbClr val="FFFFFF"/>
              </a:solidFill>
              <a:latin typeface="Roboto"/>
              <a:ea typeface="Roboto"/>
              <a:cs typeface="Roboto"/>
              <a:sym typeface="Roboto"/>
            </a:endParaRPr>
          </a:p>
          <a:p>
            <a:pPr lvl="0">
              <a:spcBef>
                <a:spcPts val="0"/>
              </a:spcBef>
              <a:buNone/>
            </a:pPr>
            <a:r>
              <a:rPr lang="en">
                <a:solidFill>
                  <a:srgbClr val="FFFFFF"/>
                </a:solidFill>
                <a:latin typeface="Roboto"/>
                <a:ea typeface="Roboto"/>
                <a:cs typeface="Roboto"/>
                <a:sym typeface="Roboto"/>
              </a:rPr>
              <a:t>Our brains create pathways for behaviors and beliefs, either positive or negative. </a:t>
            </a:r>
          </a:p>
          <a:p>
            <a:pPr lvl="0">
              <a:spcBef>
                <a:spcPts val="0"/>
              </a:spcBef>
              <a:buNone/>
            </a:pPr>
            <a:endParaRPr>
              <a:solidFill>
                <a:srgbClr val="FFFFFF"/>
              </a:solidFill>
              <a:latin typeface="Roboto"/>
              <a:ea typeface="Roboto"/>
              <a:cs typeface="Roboto"/>
              <a:sym typeface="Roboto"/>
            </a:endParaRPr>
          </a:p>
          <a:p>
            <a:pPr lvl="0">
              <a:spcBef>
                <a:spcPts val="0"/>
              </a:spcBef>
              <a:buNone/>
            </a:pPr>
            <a:r>
              <a:rPr lang="en" sz="1300" i="1">
                <a:solidFill>
                  <a:srgbClr val="FFFFFF"/>
                </a:solidFill>
                <a:latin typeface="Roboto"/>
                <a:ea typeface="Roboto"/>
                <a:cs typeface="Roboto"/>
                <a:sym typeface="Roboto"/>
              </a:rPr>
              <a:t>Nuestros cerebros crean vías para comportamientos y creencias, ya sean positivos o negativos</a:t>
            </a:r>
          </a:p>
          <a:p>
            <a:pPr lvl="0">
              <a:spcBef>
                <a:spcPts val="0"/>
              </a:spcBef>
              <a:buNone/>
            </a:pPr>
            <a:endParaRPr/>
          </a:p>
          <a:p>
            <a:pPr lvl="0">
              <a:spcBef>
                <a:spcPts val="0"/>
              </a:spcBef>
              <a:buNone/>
            </a:pPr>
            <a:endParaRPr sz="1100">
              <a:solidFill>
                <a:srgbClr val="494949"/>
              </a:solidFill>
              <a:latin typeface="Roboto"/>
              <a:ea typeface="Roboto"/>
              <a:cs typeface="Roboto"/>
              <a:sym typeface="Roboto"/>
            </a:endParaRPr>
          </a:p>
          <a:p>
            <a:pPr lvl="0">
              <a:spcBef>
                <a:spcPts val="0"/>
              </a:spcBef>
              <a:buNone/>
            </a:pPr>
            <a:r>
              <a:rPr lang="en" sz="1100">
                <a:solidFill>
                  <a:srgbClr val="494949"/>
                </a:solidFill>
                <a:latin typeface="Roboto"/>
                <a:ea typeface="Roboto"/>
                <a:cs typeface="Roboto"/>
                <a:sym typeface="Roboto"/>
              </a:rPr>
              <a:t>The good news is that our brains are malleable, meaning that with intentional consistent effort and practice, we can change our behaviors and beliefs. We can learn and relearn new things or unlearn negative beliefs and behaviors.</a:t>
            </a:r>
            <a:r>
              <a:rPr lang="en">
                <a:solidFill>
                  <a:srgbClr val="494949"/>
                </a:solidFill>
              </a:rPr>
              <a:t> </a:t>
            </a:r>
          </a:p>
          <a:p>
            <a:pPr lvl="0">
              <a:spcBef>
                <a:spcPts val="0"/>
              </a:spcBef>
              <a:buNone/>
            </a:pPr>
            <a:endParaRPr>
              <a:solidFill>
                <a:srgbClr val="494949"/>
              </a:solidFill>
            </a:endParaRPr>
          </a:p>
          <a:p>
            <a:pPr lvl="0" rtl="0">
              <a:lnSpc>
                <a:spcPct val="115000"/>
              </a:lnSpc>
              <a:spcBef>
                <a:spcPts val="0"/>
              </a:spcBef>
              <a:buNone/>
            </a:pPr>
            <a:r>
              <a:rPr lang="en" sz="1100">
                <a:solidFill>
                  <a:srgbClr val="494949"/>
                </a:solidFill>
                <a:highlight>
                  <a:srgbClr val="FFFFFF"/>
                </a:highlight>
                <a:latin typeface="Roboto"/>
                <a:ea typeface="Roboto"/>
                <a:cs typeface="Roboto"/>
                <a:sym typeface="Roboto"/>
              </a:rPr>
              <a:t>La buena noticia es que nuestros cerebros son maleables, que significa que con el esfuerzo intencional y la práctica, podemos cambiar nuestros comportamientos y creencias. Podemos aprender y reaprender nuevas cosas o desaprender las creencias y comportamientos negativos.</a:t>
            </a:r>
          </a:p>
          <a:p>
            <a:pPr lvl="0">
              <a:spcBef>
                <a:spcPts val="0"/>
              </a:spcBef>
              <a:buNone/>
            </a:pPr>
            <a:endParaRPr>
              <a:solidFill>
                <a:srgbClr val="49494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71900" y="-84325"/>
            <a:ext cx="8222100" cy="2325300"/>
          </a:xfrm>
          <a:prstGeom prst="rect">
            <a:avLst/>
          </a:prstGeom>
        </p:spPr>
        <p:txBody>
          <a:bodyPr lIns="91425" tIns="91425" rIns="91425" bIns="91425" anchor="b" anchorCtr="0">
            <a:noAutofit/>
          </a:bodyPr>
          <a:lstStyle/>
          <a:p>
            <a:pPr lvl="0">
              <a:spcBef>
                <a:spcPts val="0"/>
              </a:spcBef>
              <a:buNone/>
            </a:pPr>
            <a:r>
              <a:rPr lang="en" sz="2800"/>
              <a:t>How it works: How can a growth mindset promote persistence?</a:t>
            </a:r>
          </a:p>
          <a:p>
            <a:pPr lvl="0">
              <a:spcBef>
                <a:spcPts val="0"/>
              </a:spcBef>
              <a:buNone/>
            </a:pPr>
            <a:r>
              <a:rPr lang="en" sz="2600" i="1"/>
              <a:t>Como Funciona: ¿Como una Mentalidad de Crecimiento Promover la Persistencia?</a:t>
            </a:r>
          </a:p>
          <a:p>
            <a:pPr lvl="0">
              <a:spcBef>
                <a:spcPts val="0"/>
              </a:spcBef>
              <a:buNone/>
            </a:pPr>
            <a:r>
              <a:rPr lang="en"/>
              <a:t> </a:t>
            </a:r>
          </a:p>
        </p:txBody>
      </p:sp>
      <p:cxnSp>
        <p:nvCxnSpPr>
          <p:cNvPr id="124" name="Shape 124"/>
          <p:cNvCxnSpPr/>
          <p:nvPr/>
        </p:nvCxnSpPr>
        <p:spPr>
          <a:xfrm>
            <a:off x="929037" y="2507950"/>
            <a:ext cx="0" cy="1038599"/>
          </a:xfrm>
          <a:prstGeom prst="straightConnector1">
            <a:avLst/>
          </a:prstGeom>
          <a:noFill/>
          <a:ln w="9525" cap="flat" cmpd="sng">
            <a:solidFill>
              <a:srgbClr val="B7B7B7"/>
            </a:solidFill>
            <a:prstDash val="solid"/>
            <a:round/>
            <a:headEnd type="none" w="lg" len="lg"/>
            <a:tailEnd type="none" w="lg" len="lg"/>
          </a:ln>
        </p:spPr>
      </p:cxnSp>
      <p:sp>
        <p:nvSpPr>
          <p:cNvPr id="125" name="Shape 125"/>
          <p:cNvSpPr txBox="1">
            <a:spLocks noGrp="1"/>
          </p:cNvSpPr>
          <p:nvPr>
            <p:ph type="title"/>
          </p:nvPr>
        </p:nvSpPr>
        <p:spPr>
          <a:xfrm>
            <a:off x="976112" y="2384686"/>
            <a:ext cx="1814100" cy="392100"/>
          </a:xfrm>
          <a:prstGeom prst="rect">
            <a:avLst/>
          </a:prstGeom>
        </p:spPr>
        <p:txBody>
          <a:bodyPr lIns="91425" tIns="91425" rIns="91425" bIns="91425" anchor="ctr" anchorCtr="0">
            <a:noAutofit/>
          </a:bodyPr>
          <a:lstStyle/>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r>
              <a:rPr lang="en" sz="1700">
                <a:solidFill>
                  <a:schemeClr val="dk1"/>
                </a:solidFill>
              </a:rPr>
              <a:t>It’s ok to struggle	</a:t>
            </a:r>
          </a:p>
          <a:p>
            <a:pPr lvl="0">
              <a:spcBef>
                <a:spcPts val="0"/>
              </a:spcBef>
              <a:buNone/>
            </a:pPr>
            <a:endParaRPr sz="900">
              <a:solidFill>
                <a:schemeClr val="dk1"/>
              </a:solidFill>
            </a:endParaRPr>
          </a:p>
          <a:p>
            <a:pPr lvl="0" rtl="0">
              <a:spcBef>
                <a:spcPts val="0"/>
              </a:spcBef>
              <a:buNone/>
            </a:pPr>
            <a:r>
              <a:rPr lang="en" sz="1700" i="1">
                <a:solidFill>
                  <a:schemeClr val="dk1"/>
                </a:solidFill>
              </a:rPr>
              <a:t>Esta bien tener dificultades</a:t>
            </a:r>
            <a:r>
              <a:rPr lang="en" sz="1700">
                <a:solidFill>
                  <a:schemeClr val="dk1"/>
                </a:solidFill>
              </a:rPr>
              <a:t> </a:t>
            </a:r>
          </a:p>
        </p:txBody>
      </p:sp>
      <p:cxnSp>
        <p:nvCxnSpPr>
          <p:cNvPr id="126" name="Shape 126"/>
          <p:cNvCxnSpPr/>
          <p:nvPr/>
        </p:nvCxnSpPr>
        <p:spPr>
          <a:xfrm>
            <a:off x="3395737" y="2355550"/>
            <a:ext cx="0" cy="1038599"/>
          </a:xfrm>
          <a:prstGeom prst="straightConnector1">
            <a:avLst/>
          </a:prstGeom>
          <a:noFill/>
          <a:ln w="9525" cap="flat" cmpd="sng">
            <a:solidFill>
              <a:srgbClr val="B7B7B7"/>
            </a:solidFill>
            <a:prstDash val="solid"/>
            <a:round/>
            <a:headEnd type="none" w="lg" len="lg"/>
            <a:tailEnd type="none" w="lg" len="lg"/>
          </a:ln>
        </p:spPr>
      </p:cxnSp>
      <p:sp>
        <p:nvSpPr>
          <p:cNvPr id="127" name="Shape 127"/>
          <p:cNvSpPr txBox="1">
            <a:spLocks noGrp="1"/>
          </p:cNvSpPr>
          <p:nvPr>
            <p:ph type="title"/>
          </p:nvPr>
        </p:nvSpPr>
        <p:spPr>
          <a:xfrm>
            <a:off x="3442812" y="2241075"/>
            <a:ext cx="1814100" cy="392100"/>
          </a:xfrm>
          <a:prstGeom prst="rect">
            <a:avLst/>
          </a:prstGeom>
        </p:spPr>
        <p:txBody>
          <a:bodyPr lIns="91425" tIns="91425" rIns="91425" bIns="91425" anchor="ctr" anchorCtr="0">
            <a:noAutofit/>
          </a:bodyPr>
          <a:lstStyle/>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r>
              <a:rPr lang="en" sz="1700">
                <a:solidFill>
                  <a:schemeClr val="dk1"/>
                </a:solidFill>
              </a:rPr>
              <a:t>It’s ok to make mistakes</a:t>
            </a:r>
          </a:p>
          <a:p>
            <a:pPr lvl="0">
              <a:spcBef>
                <a:spcPts val="0"/>
              </a:spcBef>
              <a:buNone/>
            </a:pPr>
            <a:r>
              <a:rPr lang="en" sz="1700">
                <a:solidFill>
                  <a:schemeClr val="dk1"/>
                </a:solidFill>
              </a:rPr>
              <a:t>	</a:t>
            </a:r>
          </a:p>
          <a:p>
            <a:pPr lvl="0" rtl="0">
              <a:spcBef>
                <a:spcPts val="0"/>
              </a:spcBef>
              <a:buNone/>
            </a:pPr>
            <a:r>
              <a:rPr lang="en" sz="1700" i="1">
                <a:solidFill>
                  <a:schemeClr val="dk1"/>
                </a:solidFill>
              </a:rPr>
              <a:t>Esta bien cometer errores</a:t>
            </a:r>
            <a:r>
              <a:rPr lang="en" sz="1700">
                <a:solidFill>
                  <a:schemeClr val="dk1"/>
                </a:solidFill>
              </a:rPr>
              <a:t> </a:t>
            </a:r>
          </a:p>
        </p:txBody>
      </p:sp>
      <p:cxnSp>
        <p:nvCxnSpPr>
          <p:cNvPr id="128" name="Shape 128"/>
          <p:cNvCxnSpPr/>
          <p:nvPr/>
        </p:nvCxnSpPr>
        <p:spPr>
          <a:xfrm>
            <a:off x="6429437" y="2296675"/>
            <a:ext cx="0" cy="1038600"/>
          </a:xfrm>
          <a:prstGeom prst="straightConnector1">
            <a:avLst/>
          </a:prstGeom>
          <a:noFill/>
          <a:ln w="9525" cap="flat" cmpd="sng">
            <a:solidFill>
              <a:srgbClr val="B7B7B7"/>
            </a:solidFill>
            <a:prstDash val="solid"/>
            <a:round/>
            <a:headEnd type="none" w="lg" len="lg"/>
            <a:tailEnd type="none" w="lg" len="lg"/>
          </a:ln>
        </p:spPr>
      </p:cxnSp>
      <p:sp>
        <p:nvSpPr>
          <p:cNvPr id="129" name="Shape 129"/>
          <p:cNvSpPr txBox="1">
            <a:spLocks noGrp="1"/>
          </p:cNvSpPr>
          <p:nvPr>
            <p:ph type="title"/>
          </p:nvPr>
        </p:nvSpPr>
        <p:spPr>
          <a:xfrm>
            <a:off x="6504637" y="1963445"/>
            <a:ext cx="1814099" cy="392100"/>
          </a:xfrm>
          <a:prstGeom prst="rect">
            <a:avLst/>
          </a:prstGeom>
        </p:spPr>
        <p:txBody>
          <a:bodyPr lIns="91425" tIns="91425" rIns="91425" bIns="91425" anchor="ctr" anchorCtr="0">
            <a:noAutofit/>
          </a:bodyPr>
          <a:lstStyle/>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endParaRPr sz="1700">
              <a:solidFill>
                <a:schemeClr val="dk1"/>
              </a:solidFill>
            </a:endParaRPr>
          </a:p>
          <a:p>
            <a:pPr lvl="0">
              <a:spcBef>
                <a:spcPts val="0"/>
              </a:spcBef>
              <a:buNone/>
            </a:pPr>
            <a:r>
              <a:rPr lang="en" sz="1700">
                <a:solidFill>
                  <a:schemeClr val="dk1"/>
                </a:solidFill>
              </a:rPr>
              <a:t>Understand the Power of “Yet”</a:t>
            </a:r>
          </a:p>
          <a:p>
            <a:pPr lvl="0">
              <a:spcBef>
                <a:spcPts val="0"/>
              </a:spcBef>
              <a:buNone/>
            </a:pPr>
            <a:endParaRPr sz="600">
              <a:solidFill>
                <a:schemeClr val="dk1"/>
              </a:solidFill>
            </a:endParaRPr>
          </a:p>
          <a:p>
            <a:pPr lvl="0" rtl="0">
              <a:spcBef>
                <a:spcPts val="0"/>
              </a:spcBef>
              <a:buNone/>
            </a:pPr>
            <a:r>
              <a:rPr lang="en" sz="1700" i="1">
                <a:solidFill>
                  <a:schemeClr val="dk1"/>
                </a:solidFill>
              </a:rPr>
              <a:t>Entender el Poder de “todavía”</a:t>
            </a:r>
          </a:p>
        </p:txBody>
      </p:sp>
      <p:grpSp>
        <p:nvGrpSpPr>
          <p:cNvPr id="130" name="Shape 130"/>
          <p:cNvGrpSpPr/>
          <p:nvPr/>
        </p:nvGrpSpPr>
        <p:grpSpPr>
          <a:xfrm>
            <a:off x="767996" y="3253424"/>
            <a:ext cx="7300315" cy="1520399"/>
            <a:chOff x="929030" y="3219673"/>
            <a:chExt cx="6993308" cy="1520399"/>
          </a:xfrm>
        </p:grpSpPr>
        <p:cxnSp>
          <p:nvCxnSpPr>
            <p:cNvPr id="131" name="Shape 131"/>
            <p:cNvCxnSpPr>
              <a:stCxn id="132" idx="6"/>
              <a:endCxn id="133" idx="2"/>
            </p:cNvCxnSpPr>
            <p:nvPr/>
          </p:nvCxnSpPr>
          <p:spPr>
            <a:xfrm>
              <a:off x="1537730" y="3979906"/>
              <a:ext cx="4864200" cy="0"/>
            </a:xfrm>
            <a:prstGeom prst="straightConnector1">
              <a:avLst/>
            </a:prstGeom>
            <a:noFill/>
            <a:ln w="19050" cap="flat" cmpd="sng">
              <a:solidFill>
                <a:schemeClr val="dk1"/>
              </a:solidFill>
              <a:prstDash val="dot"/>
              <a:round/>
              <a:headEnd type="none" w="lg" len="lg"/>
              <a:tailEnd type="none" w="lg" len="lg"/>
            </a:ln>
          </p:spPr>
        </p:cxnSp>
        <p:sp>
          <p:nvSpPr>
            <p:cNvPr id="132" name="Shape 132"/>
            <p:cNvSpPr/>
            <p:nvPr/>
          </p:nvSpPr>
          <p:spPr>
            <a:xfrm>
              <a:off x="929030" y="3675556"/>
              <a:ext cx="608700" cy="608700"/>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34" name="Shape 134"/>
            <p:cNvSpPr/>
            <p:nvPr/>
          </p:nvSpPr>
          <p:spPr>
            <a:xfrm>
              <a:off x="3421283" y="3431304"/>
              <a:ext cx="1097100" cy="1097100"/>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33" name="Shape 133"/>
            <p:cNvSpPr/>
            <p:nvPr/>
          </p:nvSpPr>
          <p:spPr>
            <a:xfrm>
              <a:off x="6401939" y="3219673"/>
              <a:ext cx="1520399" cy="1520399"/>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gr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1087</Words>
  <Application>Microsoft Macintosh PowerPoint</Application>
  <PresentationFormat>On-screen Show (16:9)</PresentationFormat>
  <Paragraphs>141</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material</vt:lpstr>
      <vt:lpstr>Dual Language Program Night Noche del Programa de Doble-Lenguaje    January 12, 2017 - 12 de enero de 2017</vt:lpstr>
      <vt:lpstr>Agenda</vt:lpstr>
      <vt:lpstr>Promoting Persistence: Using the Growth Mindset to Encourage Students Not To Give Up    Promoviendo la Persistencia: Usando el Crecimiento de la Mentalidad para Animar a los Estudiantes a no Darse por Vencido </vt:lpstr>
      <vt:lpstr>Objectives- Objetivos </vt:lpstr>
      <vt:lpstr>The Problem with Quitting El Problema con Desanimarse </vt:lpstr>
      <vt:lpstr>The Solution La Solución </vt:lpstr>
      <vt:lpstr>      Two Types of Mindset  Dos Tipos de Mentalidad   </vt:lpstr>
      <vt:lpstr>The Science Behind Mindset La Ciencia Detrás de la Mentalidad  </vt:lpstr>
      <vt:lpstr>How it works: How can a growth mindset promote persistence? Como Funciona: ¿Como una Mentalidad de Crecimiento Promover la Persistencia?  </vt:lpstr>
      <vt:lpstr>How can you develop a growth mindset in your child? ¿Cómo puede desarrollar un mentalidad de crecimiento en su hijo? </vt:lpstr>
      <vt:lpstr>Strategies - Estrategias </vt:lpstr>
      <vt:lpstr>Promoting Persistence Academically  Promover la Persistencia Academica </vt:lpstr>
      <vt:lpstr>Additional Resources Recursos Adicionales </vt:lpstr>
      <vt:lpstr>Thanks to all of you.  Special Thanks to Principal Freeman, Dr. Margarita Zisselsberger and the Dual Language Program Teachers &amp; Aides.  Gracias a todos ustedes. Un Agradecimiento especial a la Directora Freeman, Dr. Margarita Zisselsberger y Las Maestras y Ayudantes del programa de Doble Lenguaje.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Dual Language Program Night Noche del Programa de Doble-Lenguaje    January 12, 2017 - 12 de enero de 2017</dc:title>
  <cp:lastModifiedBy>Alicia Amaral Freeman</cp:lastModifiedBy>
  <cp:revision>2</cp:revision>
  <dcterms:modified xsi:type="dcterms:W3CDTF">2017-01-13T19:26:57Z</dcterms:modified>
</cp:coreProperties>
</file>